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73" r:id="rId2"/>
    <p:sldId id="339" r:id="rId3"/>
    <p:sldId id="340" r:id="rId4"/>
    <p:sldId id="341" r:id="rId5"/>
    <p:sldId id="342" r:id="rId6"/>
    <p:sldId id="343" r:id="rId7"/>
    <p:sldId id="344" r:id="rId8"/>
    <p:sldId id="345" r:id="rId9"/>
    <p:sldId id="346" r:id="rId10"/>
    <p:sldId id="347" r:id="rId11"/>
    <p:sldId id="356" r:id="rId12"/>
    <p:sldId id="357" r:id="rId13"/>
    <p:sldId id="358" r:id="rId14"/>
    <p:sldId id="359" r:id="rId15"/>
    <p:sldId id="360" r:id="rId16"/>
    <p:sldId id="361" r:id="rId17"/>
    <p:sldId id="384" r:id="rId18"/>
    <p:sldId id="362" r:id="rId19"/>
    <p:sldId id="364" r:id="rId20"/>
    <p:sldId id="365" r:id="rId21"/>
    <p:sldId id="366" r:id="rId22"/>
    <p:sldId id="383" r:id="rId23"/>
    <p:sldId id="370" r:id="rId24"/>
    <p:sldId id="371" r:id="rId25"/>
    <p:sldId id="372" r:id="rId26"/>
    <p:sldId id="376" r:id="rId27"/>
    <p:sldId id="385" r:id="rId28"/>
    <p:sldId id="380" r:id="rId29"/>
    <p:sldId id="377" r:id="rId30"/>
    <p:sldId id="378" r:id="rId31"/>
    <p:sldId id="379" r:id="rId32"/>
    <p:sldId id="381" r:id="rId33"/>
    <p:sldId id="382" r:id="rId3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Style moyen 4 - Accentuation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Aucun style, aucune grill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Style moyen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29" autoAdjust="0"/>
    <p:restoredTop sz="80162" autoAdjust="0"/>
  </p:normalViewPr>
  <p:slideViewPr>
    <p:cSldViewPr snapToGrid="0">
      <p:cViewPr varScale="1">
        <p:scale>
          <a:sx n="53" d="100"/>
          <a:sy n="53" d="100"/>
        </p:scale>
        <p:origin x="119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BE"/>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232BD6-F7F3-496D-B62B-63DD2848BD6C}" type="datetimeFigureOut">
              <a:rPr lang="fr-BE" smtClean="0"/>
              <a:t>23-10-22</a:t>
            </a:fld>
            <a:endParaRPr lang="fr-BE"/>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BE"/>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BE"/>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4A60BA-5F7A-4254-9C97-0951427711D4}" type="slidenum">
              <a:rPr lang="fr-BE" smtClean="0"/>
              <a:t>‹N°›</a:t>
            </a:fld>
            <a:endParaRPr lang="fr-BE"/>
          </a:p>
        </p:txBody>
      </p:sp>
    </p:spTree>
    <p:extLst>
      <p:ext uri="{BB962C8B-B14F-4D97-AF65-F5344CB8AC3E}">
        <p14:creationId xmlns:p14="http://schemas.microsoft.com/office/powerpoint/2010/main" val="329164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Les tableaux de taille variable, les tableaux à plusieurs dimensions </a:t>
            </a:r>
            <a:r>
              <a:rPr lang="fr-BE" dirty="0">
                <a:sym typeface="Wingdings" panose="05000000000000000000" pitchFamily="2" charset="2"/>
              </a:rPr>
              <a:t> après le congé de Toussaint</a:t>
            </a:r>
            <a:endParaRPr lang="fr-BE" dirty="0"/>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1</a:t>
            </a:fld>
            <a:endParaRPr lang="fr-BE"/>
          </a:p>
        </p:txBody>
      </p:sp>
    </p:spTree>
    <p:extLst>
      <p:ext uri="{BB962C8B-B14F-4D97-AF65-F5344CB8AC3E}">
        <p14:creationId xmlns:p14="http://schemas.microsoft.com/office/powerpoint/2010/main" val="2008510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Voyons tout ce que cache la notion de table (tableau) en Java.</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10</a:t>
            </a:fld>
            <a:endParaRPr lang="fr-BE"/>
          </a:p>
        </p:txBody>
      </p:sp>
    </p:spTree>
    <p:extLst>
      <p:ext uri="{BB962C8B-B14F-4D97-AF65-F5344CB8AC3E}">
        <p14:creationId xmlns:p14="http://schemas.microsoft.com/office/powerpoint/2010/main" val="1849796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Dans cet exemple, la table contient 8 cases. Mais la table peut en contenir moins ou plus. Une table peut contenir 0 case.</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11</a:t>
            </a:fld>
            <a:endParaRPr lang="fr-BE"/>
          </a:p>
        </p:txBody>
      </p:sp>
    </p:spTree>
    <p:extLst>
      <p:ext uri="{BB962C8B-B14F-4D97-AF65-F5344CB8AC3E}">
        <p14:creationId xmlns:p14="http://schemas.microsoft.com/office/powerpoint/2010/main" val="27948289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La table est une variable qui possède un nom. Par exemples : </a:t>
            </a:r>
            <a:r>
              <a:rPr lang="fr-BE" dirty="0" err="1"/>
              <a:t>tableCotes</a:t>
            </a:r>
            <a:r>
              <a:rPr lang="fr-BE" dirty="0"/>
              <a:t>, t, cotes, … Choisissez un identifiant qui sous-entend que c’est une table.</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12</a:t>
            </a:fld>
            <a:endParaRPr lang="fr-BE"/>
          </a:p>
        </p:txBody>
      </p:sp>
    </p:spTree>
    <p:extLst>
      <p:ext uri="{BB962C8B-B14F-4D97-AF65-F5344CB8AC3E}">
        <p14:creationId xmlns:p14="http://schemas.microsoft.com/office/powerpoint/2010/main" val="289200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Dans l’exemple du championnat, les cotes sont des entiers. Tous les types sont acceptés (sauf les génériques </a:t>
            </a:r>
            <a:r>
              <a:rPr lang="fr-BE" dirty="0" err="1"/>
              <a:t>cfr</a:t>
            </a:r>
            <a:r>
              <a:rPr lang="fr-BE" dirty="0"/>
              <a:t> SD1)</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13</a:t>
            </a:fld>
            <a:endParaRPr lang="fr-BE"/>
          </a:p>
        </p:txBody>
      </p:sp>
    </p:spTree>
    <p:extLst>
      <p:ext uri="{BB962C8B-B14F-4D97-AF65-F5344CB8AC3E}">
        <p14:creationId xmlns:p14="http://schemas.microsoft.com/office/powerpoint/2010/main" val="38902254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La notion d’indice est primordiale. Cet indice permet de différencier une case d’une autre.</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14</a:t>
            </a:fld>
            <a:endParaRPr lang="fr-BE"/>
          </a:p>
        </p:txBody>
      </p:sp>
    </p:spTree>
    <p:extLst>
      <p:ext uri="{BB962C8B-B14F-4D97-AF65-F5344CB8AC3E}">
        <p14:creationId xmlns:p14="http://schemas.microsoft.com/office/powerpoint/2010/main" val="10458275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Pour distinguer une case en particulier, on donne le nom de la table et entre [ ], on met un indice. </a:t>
            </a:r>
          </a:p>
          <a:p>
            <a:r>
              <a:rPr lang="fr-BE" dirty="0"/>
              <a:t>L’indice « index » permet de se positionner dans la table. L’index n’est pas ce qu’on appellerait une position en français.</a:t>
            </a:r>
          </a:p>
          <a:p>
            <a:r>
              <a:rPr lang="fr-BE" dirty="0"/>
              <a:t>L’index donne le nombre de cases avant. Dans cet exemple, t[5] est la 6</a:t>
            </a:r>
            <a:r>
              <a:rPr lang="fr-BE" baseline="30000" dirty="0"/>
              <a:t>ème</a:t>
            </a:r>
            <a:r>
              <a:rPr lang="fr-BE" dirty="0"/>
              <a:t> case de la table. Il y a 5 cases avant elle.</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15</a:t>
            </a:fld>
            <a:endParaRPr lang="fr-BE"/>
          </a:p>
        </p:txBody>
      </p:sp>
    </p:spTree>
    <p:extLst>
      <p:ext uri="{BB962C8B-B14F-4D97-AF65-F5344CB8AC3E}">
        <p14:creationId xmlns:p14="http://schemas.microsoft.com/office/powerpoint/2010/main" val="23542910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La 1</a:t>
            </a:r>
            <a:r>
              <a:rPr lang="fr-BE" baseline="30000" dirty="0"/>
              <a:t>ère</a:t>
            </a:r>
            <a:r>
              <a:rPr lang="fr-BE" dirty="0"/>
              <a:t> case a 0 case avant elle.</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16</a:t>
            </a:fld>
            <a:endParaRPr lang="fr-BE"/>
          </a:p>
        </p:txBody>
      </p:sp>
    </p:spTree>
    <p:extLst>
      <p:ext uri="{BB962C8B-B14F-4D97-AF65-F5344CB8AC3E}">
        <p14:creationId xmlns:p14="http://schemas.microsoft.com/office/powerpoint/2010/main" val="1054188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Exception : Dans ce cas protection de la mémoire. On ne peut faire référence à une case qui n’appartient pas à la table. </a:t>
            </a:r>
          </a:p>
          <a:p>
            <a:r>
              <a:rPr lang="fr-BE" dirty="0" err="1"/>
              <a:t>t.length</a:t>
            </a:r>
            <a:r>
              <a:rPr lang="fr-BE" dirty="0"/>
              <a:t>   </a:t>
            </a:r>
            <a:r>
              <a:rPr lang="fr-BE" dirty="0">
                <a:sym typeface="Wingdings" panose="05000000000000000000" pitchFamily="2" charset="2"/>
              </a:rPr>
              <a:t> taille physique de la table</a:t>
            </a:r>
            <a:endParaRPr lang="fr-BE" dirty="0"/>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17</a:t>
            </a:fld>
            <a:endParaRPr lang="fr-BE"/>
          </a:p>
        </p:txBody>
      </p:sp>
    </p:spTree>
    <p:extLst>
      <p:ext uri="{BB962C8B-B14F-4D97-AF65-F5344CB8AC3E}">
        <p14:creationId xmlns:p14="http://schemas.microsoft.com/office/powerpoint/2010/main" val="24505713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tortue, cercle, guerrier. Au départ : </a:t>
            </a:r>
            <a:r>
              <a:rPr lang="fr-BE" dirty="0" err="1"/>
              <a:t>null</a:t>
            </a:r>
            <a:endParaRPr lang="fr-BE" dirty="0"/>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18</a:t>
            </a:fld>
            <a:endParaRPr lang="fr-BE"/>
          </a:p>
        </p:txBody>
      </p:sp>
    </p:spTree>
    <p:extLst>
      <p:ext uri="{BB962C8B-B14F-4D97-AF65-F5344CB8AC3E}">
        <p14:creationId xmlns:p14="http://schemas.microsoft.com/office/powerpoint/2010/main" val="11926050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new Tortue(), new Cercle(), new Guerrier().  Allocation de mémoire.</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19</a:t>
            </a:fld>
            <a:endParaRPr lang="fr-BE"/>
          </a:p>
        </p:txBody>
      </p:sp>
    </p:spTree>
    <p:extLst>
      <p:ext uri="{BB962C8B-B14F-4D97-AF65-F5344CB8AC3E}">
        <p14:creationId xmlns:p14="http://schemas.microsoft.com/office/powerpoint/2010/main" val="2200831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Il y a 7 jours dans une semaine. 7 est fixé et ne va pas changé.</a:t>
            </a:r>
          </a:p>
          <a:p>
            <a:r>
              <a:rPr lang="fr-BE" dirty="0"/>
              <a:t>Même remarque pour les 12 mois d’une année, les 31 jours du mois de janvier, …</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2</a:t>
            </a:fld>
            <a:endParaRPr lang="fr-BE"/>
          </a:p>
        </p:txBody>
      </p:sp>
    </p:spTree>
    <p:extLst>
      <p:ext uri="{BB962C8B-B14F-4D97-AF65-F5344CB8AC3E}">
        <p14:creationId xmlns:p14="http://schemas.microsoft.com/office/powerpoint/2010/main" val="14855123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Au moment du « new » , les différentes cases vont recevoir une valeur par défaut.</a:t>
            </a:r>
          </a:p>
          <a:p>
            <a:r>
              <a:rPr lang="fr-BE" dirty="0"/>
              <a:t>Cette valeur dépend du type des variables contenues dans la table.</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20</a:t>
            </a:fld>
            <a:endParaRPr lang="fr-BE"/>
          </a:p>
        </p:txBody>
      </p:sp>
    </p:spTree>
    <p:extLst>
      <p:ext uri="{BB962C8B-B14F-4D97-AF65-F5344CB8AC3E}">
        <p14:creationId xmlns:p14="http://schemas.microsoft.com/office/powerpoint/2010/main" val="37946315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Il existe une autre façon de construire la table que le « new ». Le nombre de valeurs entre { } définit le nombre de cases de la table.</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21</a:t>
            </a:fld>
            <a:endParaRPr lang="fr-BE"/>
          </a:p>
        </p:txBody>
      </p:sp>
    </p:spTree>
    <p:extLst>
      <p:ext uri="{BB962C8B-B14F-4D97-AF65-F5344CB8AC3E}">
        <p14:creationId xmlns:p14="http://schemas.microsoft.com/office/powerpoint/2010/main" val="3172483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En Java : Allocation dynamique.</a:t>
            </a:r>
          </a:p>
          <a:p>
            <a:r>
              <a:rPr lang="fr-BE" dirty="0"/>
              <a:t>C’est au moment de l’exécution de la classe que la taille de la table sera fixée.</a:t>
            </a:r>
          </a:p>
          <a:p>
            <a:r>
              <a:rPr lang="fr-BE" dirty="0"/>
              <a:t>MAIS ATTENTION, particularité du Java : une fois le « new » exécuté, il n’est plus possible d’agrandir ou de diminuer cette table.</a:t>
            </a:r>
          </a:p>
          <a:p>
            <a:r>
              <a:rPr lang="fr-BE" dirty="0"/>
              <a:t>Il faut passer par une astuce coûteuse en place et en temps.</a:t>
            </a:r>
          </a:p>
          <a:p>
            <a:endParaRPr lang="fr-BE" dirty="0"/>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22</a:t>
            </a:fld>
            <a:endParaRPr lang="fr-BE"/>
          </a:p>
        </p:txBody>
      </p:sp>
    </p:spTree>
    <p:extLst>
      <p:ext uri="{BB962C8B-B14F-4D97-AF65-F5344CB8AC3E}">
        <p14:creationId xmlns:p14="http://schemas.microsoft.com/office/powerpoint/2010/main" val="14425343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L’indice de la table peut être une variable.</a:t>
            </a:r>
          </a:p>
          <a:p>
            <a:r>
              <a:rPr lang="fr-BE" dirty="0"/>
              <a:t>Il est possible de passer en revue toutes les cases de la table via une boucle for. </a:t>
            </a:r>
          </a:p>
          <a:p>
            <a:r>
              <a:rPr lang="fr-BE" dirty="0" err="1"/>
              <a:t>IntelliJ</a:t>
            </a:r>
            <a:r>
              <a:rPr lang="fr-BE" dirty="0"/>
              <a:t> </a:t>
            </a:r>
            <a:r>
              <a:rPr lang="fr-BE" dirty="0">
                <a:sym typeface="Wingdings" panose="05000000000000000000" pitchFamily="2" charset="2"/>
              </a:rPr>
              <a:t> </a:t>
            </a:r>
            <a:r>
              <a:rPr lang="fr-BE" dirty="0" err="1">
                <a:sym typeface="Wingdings" panose="05000000000000000000" pitchFamily="2" charset="2"/>
              </a:rPr>
              <a:t>fori</a:t>
            </a:r>
            <a:endParaRPr lang="fr-BE" dirty="0"/>
          </a:p>
          <a:p>
            <a:r>
              <a:rPr lang="fr-BE" dirty="0"/>
              <a:t>Cet indice est souvent noté i.</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23</a:t>
            </a:fld>
            <a:endParaRPr lang="fr-BE"/>
          </a:p>
        </p:txBody>
      </p:sp>
    </p:spTree>
    <p:extLst>
      <p:ext uri="{BB962C8B-B14F-4D97-AF65-F5344CB8AC3E}">
        <p14:creationId xmlns:p14="http://schemas.microsoft.com/office/powerpoint/2010/main" val="26376089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Exemple : calcul de la somme des 8 cotes d’un candidat.</a:t>
            </a:r>
          </a:p>
          <a:p>
            <a:r>
              <a:rPr lang="fr-BE" dirty="0"/>
              <a:t>On passe 8 fois dans la boucle.</a:t>
            </a:r>
          </a:p>
          <a:p>
            <a:r>
              <a:rPr lang="fr-BE" dirty="0"/>
              <a:t>Variable somme …</a:t>
            </a:r>
          </a:p>
          <a:p>
            <a:r>
              <a:rPr lang="fr-BE" dirty="0" err="1"/>
              <a:t>tableCotes</a:t>
            </a:r>
            <a:r>
              <a:rPr lang="fr-BE" dirty="0"/>
              <a:t>[0], </a:t>
            </a:r>
            <a:r>
              <a:rPr lang="fr-BE" dirty="0" err="1"/>
              <a:t>tableCotes</a:t>
            </a:r>
            <a:r>
              <a:rPr lang="fr-BE" dirty="0"/>
              <a:t>[1], …</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24</a:t>
            </a:fld>
            <a:endParaRPr lang="fr-BE"/>
          </a:p>
        </p:txBody>
      </p:sp>
    </p:spTree>
    <p:extLst>
      <p:ext uri="{BB962C8B-B14F-4D97-AF65-F5344CB8AC3E}">
        <p14:creationId xmlns:p14="http://schemas.microsoft.com/office/powerpoint/2010/main" val="11024527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BE" dirty="0"/>
              <a:t>Le constructeur a-t-il bien créé une table de 8 cotes ?</a:t>
            </a:r>
          </a:p>
          <a:p>
            <a:r>
              <a:rPr lang="fr-BE" dirty="0"/>
              <a:t>Par exemple : le constructeur a pu recevoir en paramètre le nombre de cotes.</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25</a:t>
            </a:fld>
            <a:endParaRPr lang="fr-BE"/>
          </a:p>
        </p:txBody>
      </p:sp>
    </p:spTree>
    <p:extLst>
      <p:ext uri="{BB962C8B-B14F-4D97-AF65-F5344CB8AC3E}">
        <p14:creationId xmlns:p14="http://schemas.microsoft.com/office/powerpoint/2010/main" val="1428976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Il n’est pas toujours nécessaire de parcourir toute la table.</a:t>
            </a:r>
          </a:p>
          <a:p>
            <a:r>
              <a:rPr lang="fr-BE" dirty="0"/>
              <a:t>Par exemple : le candidat a-t-il obtenu au moins un 10/10 ? </a:t>
            </a:r>
          </a:p>
          <a:p>
            <a:r>
              <a:rPr lang="fr-BE" dirty="0"/>
              <a:t>Dès que « je » rencontre 10, « je » connais la réponse. Il est inutile de vérifier les cotes qui suivent.</a:t>
            </a:r>
          </a:p>
          <a:p>
            <a:r>
              <a:rPr lang="fr-BE" dirty="0"/>
              <a:t>Autre exemple. Voici les 280 interros non triées par ordre alphabétique. Léa Durand a-t-elle passé l’interro ? Dès que je trouve l’interro de Léa Durand, je peux arrêter la recherche. Par contre, pour être sûre que Léa Durand n’a pas passé l’interro, il aura fallu regarder toutes les interros.</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26</a:t>
            </a:fld>
            <a:endParaRPr lang="fr-BE"/>
          </a:p>
        </p:txBody>
      </p:sp>
    </p:spTree>
    <p:extLst>
      <p:ext uri="{BB962C8B-B14F-4D97-AF65-F5344CB8AC3E}">
        <p14:creationId xmlns:p14="http://schemas.microsoft.com/office/powerpoint/2010/main" val="3962829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Autre exemple. Voici les 280 interros non triées par ordre alphabétique. Léo Durand voudrait récupérer son interro ! </a:t>
            </a:r>
          </a:p>
          <a:p>
            <a:r>
              <a:rPr lang="fr-BE" dirty="0"/>
              <a:t>Dès que Léo la trouve, il la prend. Il arrête la recherche. </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27</a:t>
            </a:fld>
            <a:endParaRPr lang="fr-BE"/>
          </a:p>
        </p:txBody>
      </p:sp>
    </p:spTree>
    <p:extLst>
      <p:ext uri="{BB962C8B-B14F-4D97-AF65-F5344CB8AC3E}">
        <p14:creationId xmlns:p14="http://schemas.microsoft.com/office/powerpoint/2010/main" val="37766555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err="1"/>
              <a:t>while</a:t>
            </a:r>
            <a:r>
              <a:rPr lang="fr-BE" dirty="0"/>
              <a:t> avec return : aucun intérêt  </a:t>
            </a:r>
          </a:p>
          <a:p>
            <a:r>
              <a:rPr lang="fr-BE" dirty="0"/>
              <a:t>boucle for est plus facile à implémenter</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28</a:t>
            </a:fld>
            <a:endParaRPr lang="fr-BE"/>
          </a:p>
        </p:txBody>
      </p:sp>
    </p:spTree>
    <p:extLst>
      <p:ext uri="{BB962C8B-B14F-4D97-AF65-F5344CB8AC3E}">
        <p14:creationId xmlns:p14="http://schemas.microsoft.com/office/powerpoint/2010/main" val="38219157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Il est tout à fait naturel de parcourir une table avec un for.</a:t>
            </a:r>
          </a:p>
          <a:p>
            <a:r>
              <a:rPr lang="fr-BE" dirty="0"/>
              <a:t>Il faut accepter d’y  placer un « return ».</a:t>
            </a:r>
          </a:p>
          <a:p>
            <a:r>
              <a:rPr lang="fr-BE" dirty="0"/>
              <a:t>Quelques puristes de la programmation sont réticents à ce type de programmation.</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29</a:t>
            </a:fld>
            <a:endParaRPr lang="fr-BE"/>
          </a:p>
        </p:txBody>
      </p:sp>
    </p:spTree>
    <p:extLst>
      <p:ext uri="{BB962C8B-B14F-4D97-AF65-F5344CB8AC3E}">
        <p14:creationId xmlns:p14="http://schemas.microsoft.com/office/powerpoint/2010/main" val="36768391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Classe écrite la semaine « méthodes ».</a:t>
            </a:r>
          </a:p>
          <a:p>
            <a:r>
              <a:rPr lang="fr-BE" dirty="0"/>
              <a:t>Le nombre d’étudiants est fixé à 25. </a:t>
            </a:r>
          </a:p>
          <a:p>
            <a:r>
              <a:rPr lang="fr-BE" dirty="0"/>
              <a:t>Le nombre de cotes par étudiant est fixé à 10.</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3</a:t>
            </a:fld>
            <a:endParaRPr lang="fr-BE"/>
          </a:p>
        </p:txBody>
      </p:sp>
    </p:spTree>
    <p:extLst>
      <p:ext uri="{BB962C8B-B14F-4D97-AF65-F5344CB8AC3E}">
        <p14:creationId xmlns:p14="http://schemas.microsoft.com/office/powerpoint/2010/main" val="17574006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L’introduction d’un booléen peut souvent faciliter la programmation.</a:t>
            </a:r>
          </a:p>
          <a:p>
            <a:r>
              <a:rPr lang="fr-BE" dirty="0">
                <a:solidFill>
                  <a:srgbClr val="FF0000"/>
                </a:solidFill>
              </a:rPr>
              <a:t>Ne pas oublier de faire apparaître ce booléen dans la condition du </a:t>
            </a:r>
            <a:r>
              <a:rPr lang="fr-BE" dirty="0" err="1">
                <a:solidFill>
                  <a:srgbClr val="FF0000"/>
                </a:solidFill>
              </a:rPr>
              <a:t>while</a:t>
            </a:r>
            <a:r>
              <a:rPr lang="fr-BE" dirty="0">
                <a:solidFill>
                  <a:srgbClr val="FF0000"/>
                </a:solidFill>
              </a:rPr>
              <a:t>. Sinon, pas de sortie prématurée.</a:t>
            </a:r>
          </a:p>
          <a:p>
            <a:r>
              <a:rPr lang="fr-BE" dirty="0"/>
              <a:t>Il faut veiller à choisir un bon identifiant qui rend le code lisible. ok1, ok2, ok3 </a:t>
            </a:r>
            <a:r>
              <a:rPr lang="fr-BE" dirty="0">
                <a:sym typeface="Wingdings" panose="05000000000000000000" pitchFamily="2" charset="2"/>
              </a:rPr>
              <a:t> ???</a:t>
            </a:r>
          </a:p>
          <a:p>
            <a:r>
              <a:rPr lang="fr-BE" dirty="0">
                <a:sym typeface="Wingdings" panose="05000000000000000000" pitchFamily="2" charset="2"/>
              </a:rPr>
              <a:t>Il ne faut pas abuser des booléens. Plusieurs booléens rendent le code vite illisible. If(ok1 &amp;&amp; !ok2) ???</a:t>
            </a:r>
          </a:p>
          <a:p>
            <a:r>
              <a:rPr lang="fr-BE" dirty="0">
                <a:sym typeface="Wingdings" panose="05000000000000000000" pitchFamily="2" charset="2"/>
              </a:rPr>
              <a:t>Programmation « dinosaure ». C’est ainsi que programmait les premiers informaticiens, car les premiers langages ne possédaient pas de return ou de break</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30</a:t>
            </a:fld>
            <a:endParaRPr lang="fr-BE"/>
          </a:p>
        </p:txBody>
      </p:sp>
    </p:spTree>
    <p:extLst>
      <p:ext uri="{BB962C8B-B14F-4D97-AF65-F5344CB8AC3E}">
        <p14:creationId xmlns:p14="http://schemas.microsoft.com/office/powerpoint/2010/main" val="3113131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La version des puristes.</a:t>
            </a:r>
          </a:p>
          <a:p>
            <a:r>
              <a:rPr lang="fr-BE" dirty="0"/>
              <a:t>Mais remplie de pièges ! </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31</a:t>
            </a:fld>
            <a:endParaRPr lang="fr-BE"/>
          </a:p>
        </p:txBody>
      </p:sp>
    </p:spTree>
    <p:extLst>
      <p:ext uri="{BB962C8B-B14F-4D97-AF65-F5344CB8AC3E}">
        <p14:creationId xmlns:p14="http://schemas.microsoft.com/office/powerpoint/2010/main" val="37809491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L’ordre des conditions est important sous peine de planter le programme.</a:t>
            </a:r>
          </a:p>
          <a:p>
            <a:r>
              <a:rPr lang="fr-BE" dirty="0"/>
              <a:t>Il faut toujours s’assurer d’être dans la limite de la table, avant d’essayer d’y accéder.</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32</a:t>
            </a:fld>
            <a:endParaRPr lang="fr-BE"/>
          </a:p>
        </p:txBody>
      </p:sp>
    </p:spTree>
    <p:extLst>
      <p:ext uri="{BB962C8B-B14F-4D97-AF65-F5344CB8AC3E}">
        <p14:creationId xmlns:p14="http://schemas.microsoft.com/office/powerpoint/2010/main" val="22971124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En cas de recherche infructueuse, on aura parcouru toute la table. i==</a:t>
            </a:r>
            <a:r>
              <a:rPr lang="fr-BE" dirty="0" err="1"/>
              <a:t>table.length</a:t>
            </a:r>
            <a:r>
              <a:rPr lang="fr-BE" dirty="0"/>
              <a:t>. Il n’y a pas de case d’indice </a:t>
            </a:r>
            <a:r>
              <a:rPr lang="fr-BE" dirty="0" err="1"/>
              <a:t>table.length</a:t>
            </a:r>
            <a:r>
              <a:rPr lang="fr-BE" dirty="0"/>
              <a:t> !</a:t>
            </a:r>
          </a:p>
          <a:p>
            <a:r>
              <a:rPr lang="fr-BE" dirty="0"/>
              <a:t>Si 1 case, la case est à l’indice 0</a:t>
            </a:r>
          </a:p>
          <a:p>
            <a:r>
              <a:rPr lang="fr-BE" dirty="0"/>
              <a:t>Si …</a:t>
            </a:r>
          </a:p>
          <a:p>
            <a:r>
              <a:rPr lang="fr-BE" dirty="0"/>
              <a:t>Si 8 cases, la 8ème case est à l’indice 7</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33</a:t>
            </a:fld>
            <a:endParaRPr lang="fr-BE"/>
          </a:p>
        </p:txBody>
      </p:sp>
    </p:spTree>
    <p:extLst>
      <p:ext uri="{BB962C8B-B14F-4D97-AF65-F5344CB8AC3E}">
        <p14:creationId xmlns:p14="http://schemas.microsoft.com/office/powerpoint/2010/main" val="1086322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Classe proposée en ex supplémentaire la semaine « méthodes ».</a:t>
            </a:r>
          </a:p>
          <a:p>
            <a:r>
              <a:rPr lang="fr-BE" dirty="0"/>
              <a:t>Le nombre de membre du jury est fixé : 8</a:t>
            </a:r>
          </a:p>
          <a:p>
            <a:r>
              <a:rPr lang="fr-BE" dirty="0"/>
              <a:t>Par contre, on ne connait pas le nombre de candidats avant l’exécution du programme.</a:t>
            </a:r>
          </a:p>
          <a:p>
            <a:r>
              <a:rPr lang="fr-BE" dirty="0"/>
              <a:t>Message : Entrez le nombre de candidats.</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4</a:t>
            </a:fld>
            <a:endParaRPr lang="fr-BE"/>
          </a:p>
        </p:txBody>
      </p:sp>
    </p:spTree>
    <p:extLst>
      <p:ext uri="{BB962C8B-B14F-4D97-AF65-F5344CB8AC3E}">
        <p14:creationId xmlns:p14="http://schemas.microsoft.com/office/powerpoint/2010/main" val="1294892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Le nombre de membres du jury est 8. Le candidat va recevoir 8 cotes.</a:t>
            </a:r>
          </a:p>
          <a:p>
            <a:r>
              <a:rPr lang="fr-BE" dirty="0"/>
              <a:t>La somme des cotes est intéressante pour calculer le résultat du candidat.</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5</a:t>
            </a:fld>
            <a:endParaRPr lang="fr-BE"/>
          </a:p>
        </p:txBody>
      </p:sp>
    </p:spTree>
    <p:extLst>
      <p:ext uri="{BB962C8B-B14F-4D97-AF65-F5344CB8AC3E}">
        <p14:creationId xmlns:p14="http://schemas.microsoft.com/office/powerpoint/2010/main" val="25334135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Quelle est la cote numéro 6 ?</a:t>
            </a:r>
          </a:p>
          <a:p>
            <a:r>
              <a:rPr lang="fr-BE" dirty="0"/>
              <a:t>(Le membre du jury 6 a donné quelle cote ?)</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6</a:t>
            </a:fld>
            <a:endParaRPr lang="fr-BE"/>
          </a:p>
        </p:txBody>
      </p:sp>
    </p:spTree>
    <p:extLst>
      <p:ext uri="{BB962C8B-B14F-4D97-AF65-F5344CB8AC3E}">
        <p14:creationId xmlns:p14="http://schemas.microsoft.com/office/powerpoint/2010/main" val="875288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Manipuler 2-3 variables « cote » d’accord.</a:t>
            </a:r>
          </a:p>
          <a:p>
            <a:r>
              <a:rPr lang="fr-BE" dirty="0"/>
              <a:t>Mais cela devient vite ingérable si ce nombre devient plus grand.</a:t>
            </a:r>
          </a:p>
          <a:p>
            <a:r>
              <a:rPr lang="fr-BE" dirty="0"/>
              <a:t>Et puis si ce nombre devait venir à changer, il faudrait revoir toute la classe.</a:t>
            </a:r>
          </a:p>
          <a:p>
            <a:r>
              <a:rPr lang="fr-BE" dirty="0"/>
              <a:t>Ce nombre pourrait varier dans le temps, mais aussi d’un candidat à l’autre. (Prenons dans ce cas un autre exemple : les cotes d’un étudiant. Les PAE ne sont pas tous les mêmes.</a:t>
            </a:r>
          </a:p>
          <a:p>
            <a:r>
              <a:rPr lang="fr-BE" dirty="0"/>
              <a:t>Solution : utiliser une table.</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7</a:t>
            </a:fld>
            <a:endParaRPr lang="fr-BE"/>
          </a:p>
        </p:txBody>
      </p:sp>
    </p:spTree>
    <p:extLst>
      <p:ext uri="{BB962C8B-B14F-4D97-AF65-F5344CB8AC3E}">
        <p14:creationId xmlns:p14="http://schemas.microsoft.com/office/powerpoint/2010/main" val="776728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Les méthodes peuvent s’écrire indépendamment du nombre de cotes, à condition d’utiliser une table.</a:t>
            </a:r>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8</a:t>
            </a:fld>
            <a:endParaRPr lang="fr-BE"/>
          </a:p>
        </p:txBody>
      </p:sp>
    </p:spTree>
    <p:extLst>
      <p:ext uri="{BB962C8B-B14F-4D97-AF65-F5344CB8AC3E}">
        <p14:creationId xmlns:p14="http://schemas.microsoft.com/office/powerpoint/2010/main" val="1600070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8 cotes différentes </a:t>
            </a:r>
            <a:r>
              <a:rPr lang="fr-BE" dirty="0">
                <a:sym typeface="Wingdings" panose="05000000000000000000" pitchFamily="2" charset="2"/>
              </a:rPr>
              <a:t>  une table qui permet de contenir 8 cotes.</a:t>
            </a:r>
            <a:endParaRPr lang="fr-BE" dirty="0"/>
          </a:p>
        </p:txBody>
      </p:sp>
      <p:sp>
        <p:nvSpPr>
          <p:cNvPr id="4" name="Espace réservé du numéro de diapositive 3"/>
          <p:cNvSpPr>
            <a:spLocks noGrp="1"/>
          </p:cNvSpPr>
          <p:nvPr>
            <p:ph type="sldNum" sz="quarter" idx="5"/>
          </p:nvPr>
        </p:nvSpPr>
        <p:spPr/>
        <p:txBody>
          <a:bodyPr/>
          <a:lstStyle/>
          <a:p>
            <a:fld id="{C14A60BA-5F7A-4254-9C97-0951427711D4}" type="slidenum">
              <a:rPr lang="fr-BE" smtClean="0"/>
              <a:t>9</a:t>
            </a:fld>
            <a:endParaRPr lang="fr-BE"/>
          </a:p>
        </p:txBody>
      </p:sp>
    </p:spTree>
    <p:extLst>
      <p:ext uri="{BB962C8B-B14F-4D97-AF65-F5344CB8AC3E}">
        <p14:creationId xmlns:p14="http://schemas.microsoft.com/office/powerpoint/2010/main" val="31102873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2867F97-0D75-49BF-9BDD-BBDB36258F2C}"/>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fr-BE"/>
          </a:p>
        </p:txBody>
      </p:sp>
      <p:sp>
        <p:nvSpPr>
          <p:cNvPr id="3" name="Sous-titre 2">
            <a:extLst>
              <a:ext uri="{FF2B5EF4-FFF2-40B4-BE49-F238E27FC236}">
                <a16:creationId xmlns:a16="http://schemas.microsoft.com/office/drawing/2014/main" id="{88D32489-DADF-4688-B0A7-FB7F548B5D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fr-BE"/>
          </a:p>
        </p:txBody>
      </p:sp>
      <p:sp>
        <p:nvSpPr>
          <p:cNvPr id="4" name="Espace réservé de la date 3">
            <a:extLst>
              <a:ext uri="{FF2B5EF4-FFF2-40B4-BE49-F238E27FC236}">
                <a16:creationId xmlns:a16="http://schemas.microsoft.com/office/drawing/2014/main" id="{541629DA-A3B5-4431-8CA9-0C497B74CA08}"/>
              </a:ext>
            </a:extLst>
          </p:cNvPr>
          <p:cNvSpPr>
            <a:spLocks noGrp="1"/>
          </p:cNvSpPr>
          <p:nvPr>
            <p:ph type="dt" sz="half" idx="10"/>
          </p:nvPr>
        </p:nvSpPr>
        <p:spPr/>
        <p:txBody>
          <a:bodyPr/>
          <a:lstStyle/>
          <a:p>
            <a:fld id="{F5224F48-4A49-48A5-90A0-14763D511DB2}" type="datetimeFigureOut">
              <a:rPr lang="fr-BE" smtClean="0"/>
              <a:t>23-10-22</a:t>
            </a:fld>
            <a:endParaRPr lang="fr-BE"/>
          </a:p>
        </p:txBody>
      </p:sp>
      <p:sp>
        <p:nvSpPr>
          <p:cNvPr id="5" name="Espace réservé du pied de page 4">
            <a:extLst>
              <a:ext uri="{FF2B5EF4-FFF2-40B4-BE49-F238E27FC236}">
                <a16:creationId xmlns:a16="http://schemas.microsoft.com/office/drawing/2014/main" id="{AC38F8EA-2DF4-46BB-8BF3-B016438D8BED}"/>
              </a:ext>
            </a:extLst>
          </p:cNvPr>
          <p:cNvSpPr>
            <a:spLocks noGrp="1"/>
          </p:cNvSpPr>
          <p:nvPr>
            <p:ph type="ftr" sz="quarter" idx="11"/>
          </p:nvPr>
        </p:nvSpPr>
        <p:spPr/>
        <p:txBody>
          <a:bodyPr/>
          <a:lstStyle/>
          <a:p>
            <a:endParaRPr lang="fr-BE"/>
          </a:p>
        </p:txBody>
      </p:sp>
      <p:sp>
        <p:nvSpPr>
          <p:cNvPr id="6" name="Espace réservé du numéro de diapositive 5">
            <a:extLst>
              <a:ext uri="{FF2B5EF4-FFF2-40B4-BE49-F238E27FC236}">
                <a16:creationId xmlns:a16="http://schemas.microsoft.com/office/drawing/2014/main" id="{BC0E75F0-E7F1-4107-AAE0-F24AB0FEE68A}"/>
              </a:ext>
            </a:extLst>
          </p:cNvPr>
          <p:cNvSpPr>
            <a:spLocks noGrp="1"/>
          </p:cNvSpPr>
          <p:nvPr>
            <p:ph type="sldNum" sz="quarter" idx="12"/>
          </p:nvPr>
        </p:nvSpPr>
        <p:spPr/>
        <p:txBody>
          <a:bodyPr/>
          <a:lstStyle/>
          <a:p>
            <a:fld id="{29F4457D-0387-485F-A214-BAB28A617E6F}" type="slidenum">
              <a:rPr lang="fr-BE" smtClean="0"/>
              <a:t>‹N°›</a:t>
            </a:fld>
            <a:endParaRPr lang="fr-BE"/>
          </a:p>
        </p:txBody>
      </p:sp>
    </p:spTree>
    <p:extLst>
      <p:ext uri="{BB962C8B-B14F-4D97-AF65-F5344CB8AC3E}">
        <p14:creationId xmlns:p14="http://schemas.microsoft.com/office/powerpoint/2010/main" val="30089448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7C0BD6F-AD40-4D66-A62B-AC734124B9FD}"/>
              </a:ext>
            </a:extLst>
          </p:cNvPr>
          <p:cNvSpPr>
            <a:spLocks noGrp="1"/>
          </p:cNvSpPr>
          <p:nvPr>
            <p:ph type="title"/>
          </p:nvPr>
        </p:nvSpPr>
        <p:spPr/>
        <p:txBody>
          <a:bodyPr/>
          <a:lstStyle/>
          <a:p>
            <a:r>
              <a:rPr lang="fr-FR"/>
              <a:t>Modifiez le style du titre</a:t>
            </a:r>
            <a:endParaRPr lang="fr-BE"/>
          </a:p>
        </p:txBody>
      </p:sp>
      <p:sp>
        <p:nvSpPr>
          <p:cNvPr id="3" name="Espace réservé du texte vertical 2">
            <a:extLst>
              <a:ext uri="{FF2B5EF4-FFF2-40B4-BE49-F238E27FC236}">
                <a16:creationId xmlns:a16="http://schemas.microsoft.com/office/drawing/2014/main" id="{9368CB01-ED4A-4DA0-9B16-B77521C3C632}"/>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11297686-23CC-45FD-9573-FC05A1A682B0}"/>
              </a:ext>
            </a:extLst>
          </p:cNvPr>
          <p:cNvSpPr>
            <a:spLocks noGrp="1"/>
          </p:cNvSpPr>
          <p:nvPr>
            <p:ph type="dt" sz="half" idx="10"/>
          </p:nvPr>
        </p:nvSpPr>
        <p:spPr/>
        <p:txBody>
          <a:bodyPr/>
          <a:lstStyle/>
          <a:p>
            <a:fld id="{F5224F48-4A49-48A5-90A0-14763D511DB2}" type="datetimeFigureOut">
              <a:rPr lang="fr-BE" smtClean="0"/>
              <a:t>23-10-22</a:t>
            </a:fld>
            <a:endParaRPr lang="fr-BE"/>
          </a:p>
        </p:txBody>
      </p:sp>
      <p:sp>
        <p:nvSpPr>
          <p:cNvPr id="5" name="Espace réservé du pied de page 4">
            <a:extLst>
              <a:ext uri="{FF2B5EF4-FFF2-40B4-BE49-F238E27FC236}">
                <a16:creationId xmlns:a16="http://schemas.microsoft.com/office/drawing/2014/main" id="{B535787C-27A8-4B49-B6BF-D3D1E3A6AEA2}"/>
              </a:ext>
            </a:extLst>
          </p:cNvPr>
          <p:cNvSpPr>
            <a:spLocks noGrp="1"/>
          </p:cNvSpPr>
          <p:nvPr>
            <p:ph type="ftr" sz="quarter" idx="11"/>
          </p:nvPr>
        </p:nvSpPr>
        <p:spPr/>
        <p:txBody>
          <a:bodyPr/>
          <a:lstStyle/>
          <a:p>
            <a:endParaRPr lang="fr-BE"/>
          </a:p>
        </p:txBody>
      </p:sp>
      <p:sp>
        <p:nvSpPr>
          <p:cNvPr id="6" name="Espace réservé du numéro de diapositive 5">
            <a:extLst>
              <a:ext uri="{FF2B5EF4-FFF2-40B4-BE49-F238E27FC236}">
                <a16:creationId xmlns:a16="http://schemas.microsoft.com/office/drawing/2014/main" id="{4F957FD7-982C-4FB9-BA3E-383019936B5D}"/>
              </a:ext>
            </a:extLst>
          </p:cNvPr>
          <p:cNvSpPr>
            <a:spLocks noGrp="1"/>
          </p:cNvSpPr>
          <p:nvPr>
            <p:ph type="sldNum" sz="quarter" idx="12"/>
          </p:nvPr>
        </p:nvSpPr>
        <p:spPr/>
        <p:txBody>
          <a:bodyPr/>
          <a:lstStyle/>
          <a:p>
            <a:fld id="{29F4457D-0387-485F-A214-BAB28A617E6F}" type="slidenum">
              <a:rPr lang="fr-BE" smtClean="0"/>
              <a:t>‹N°›</a:t>
            </a:fld>
            <a:endParaRPr lang="fr-BE"/>
          </a:p>
        </p:txBody>
      </p:sp>
    </p:spTree>
    <p:extLst>
      <p:ext uri="{BB962C8B-B14F-4D97-AF65-F5344CB8AC3E}">
        <p14:creationId xmlns:p14="http://schemas.microsoft.com/office/powerpoint/2010/main" val="1750847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D20D6865-03C8-4D7B-9D7D-16534549635F}"/>
              </a:ext>
            </a:extLst>
          </p:cNvPr>
          <p:cNvSpPr>
            <a:spLocks noGrp="1"/>
          </p:cNvSpPr>
          <p:nvPr>
            <p:ph type="title" orient="vert"/>
          </p:nvPr>
        </p:nvSpPr>
        <p:spPr>
          <a:xfrm>
            <a:off x="8724900" y="365125"/>
            <a:ext cx="2628900" cy="5811838"/>
          </a:xfrm>
        </p:spPr>
        <p:txBody>
          <a:bodyPr vert="eaVert"/>
          <a:lstStyle/>
          <a:p>
            <a:r>
              <a:rPr lang="fr-FR"/>
              <a:t>Modifiez le style du titre</a:t>
            </a:r>
            <a:endParaRPr lang="fr-BE"/>
          </a:p>
        </p:txBody>
      </p:sp>
      <p:sp>
        <p:nvSpPr>
          <p:cNvPr id="3" name="Espace réservé du texte vertical 2">
            <a:extLst>
              <a:ext uri="{FF2B5EF4-FFF2-40B4-BE49-F238E27FC236}">
                <a16:creationId xmlns:a16="http://schemas.microsoft.com/office/drawing/2014/main" id="{9848B443-6C25-4AE6-A749-80612CA6D6B4}"/>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BB78DE09-AAD3-4696-82F0-2B104253F9A1}"/>
              </a:ext>
            </a:extLst>
          </p:cNvPr>
          <p:cNvSpPr>
            <a:spLocks noGrp="1"/>
          </p:cNvSpPr>
          <p:nvPr>
            <p:ph type="dt" sz="half" idx="10"/>
          </p:nvPr>
        </p:nvSpPr>
        <p:spPr/>
        <p:txBody>
          <a:bodyPr/>
          <a:lstStyle/>
          <a:p>
            <a:fld id="{F5224F48-4A49-48A5-90A0-14763D511DB2}" type="datetimeFigureOut">
              <a:rPr lang="fr-BE" smtClean="0"/>
              <a:t>23-10-22</a:t>
            </a:fld>
            <a:endParaRPr lang="fr-BE"/>
          </a:p>
        </p:txBody>
      </p:sp>
      <p:sp>
        <p:nvSpPr>
          <p:cNvPr id="5" name="Espace réservé du pied de page 4">
            <a:extLst>
              <a:ext uri="{FF2B5EF4-FFF2-40B4-BE49-F238E27FC236}">
                <a16:creationId xmlns:a16="http://schemas.microsoft.com/office/drawing/2014/main" id="{9F450CAD-FBD3-4220-BE6F-6445D2ED81B8}"/>
              </a:ext>
            </a:extLst>
          </p:cNvPr>
          <p:cNvSpPr>
            <a:spLocks noGrp="1"/>
          </p:cNvSpPr>
          <p:nvPr>
            <p:ph type="ftr" sz="quarter" idx="11"/>
          </p:nvPr>
        </p:nvSpPr>
        <p:spPr/>
        <p:txBody>
          <a:bodyPr/>
          <a:lstStyle/>
          <a:p>
            <a:endParaRPr lang="fr-BE"/>
          </a:p>
        </p:txBody>
      </p:sp>
      <p:sp>
        <p:nvSpPr>
          <p:cNvPr id="6" name="Espace réservé du numéro de diapositive 5">
            <a:extLst>
              <a:ext uri="{FF2B5EF4-FFF2-40B4-BE49-F238E27FC236}">
                <a16:creationId xmlns:a16="http://schemas.microsoft.com/office/drawing/2014/main" id="{D717E7B2-3718-43D5-A4A4-7EF3EE9FF329}"/>
              </a:ext>
            </a:extLst>
          </p:cNvPr>
          <p:cNvSpPr>
            <a:spLocks noGrp="1"/>
          </p:cNvSpPr>
          <p:nvPr>
            <p:ph type="sldNum" sz="quarter" idx="12"/>
          </p:nvPr>
        </p:nvSpPr>
        <p:spPr/>
        <p:txBody>
          <a:bodyPr/>
          <a:lstStyle/>
          <a:p>
            <a:fld id="{29F4457D-0387-485F-A214-BAB28A617E6F}" type="slidenum">
              <a:rPr lang="fr-BE" smtClean="0"/>
              <a:t>‹N°›</a:t>
            </a:fld>
            <a:endParaRPr lang="fr-BE"/>
          </a:p>
        </p:txBody>
      </p:sp>
    </p:spTree>
    <p:extLst>
      <p:ext uri="{BB962C8B-B14F-4D97-AF65-F5344CB8AC3E}">
        <p14:creationId xmlns:p14="http://schemas.microsoft.com/office/powerpoint/2010/main" val="1354150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BFB9EF-2324-4B79-BFCB-75456FB0BB8D}"/>
              </a:ext>
            </a:extLst>
          </p:cNvPr>
          <p:cNvSpPr>
            <a:spLocks noGrp="1"/>
          </p:cNvSpPr>
          <p:nvPr>
            <p:ph type="title"/>
          </p:nvPr>
        </p:nvSpPr>
        <p:spPr/>
        <p:txBody>
          <a:bodyPr/>
          <a:lstStyle/>
          <a:p>
            <a:r>
              <a:rPr lang="fr-FR"/>
              <a:t>Modifiez le style du titre</a:t>
            </a:r>
            <a:endParaRPr lang="fr-BE"/>
          </a:p>
        </p:txBody>
      </p:sp>
      <p:sp>
        <p:nvSpPr>
          <p:cNvPr id="3" name="Espace réservé du contenu 2">
            <a:extLst>
              <a:ext uri="{FF2B5EF4-FFF2-40B4-BE49-F238E27FC236}">
                <a16:creationId xmlns:a16="http://schemas.microsoft.com/office/drawing/2014/main" id="{C9B4A2D0-F937-444D-A34C-3D7C56F311D0}"/>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8E5E5048-0D82-4321-A709-F9A483BFCB8D}"/>
              </a:ext>
            </a:extLst>
          </p:cNvPr>
          <p:cNvSpPr>
            <a:spLocks noGrp="1"/>
          </p:cNvSpPr>
          <p:nvPr>
            <p:ph type="dt" sz="half" idx="10"/>
          </p:nvPr>
        </p:nvSpPr>
        <p:spPr/>
        <p:txBody>
          <a:bodyPr/>
          <a:lstStyle/>
          <a:p>
            <a:fld id="{F5224F48-4A49-48A5-90A0-14763D511DB2}" type="datetimeFigureOut">
              <a:rPr lang="fr-BE" smtClean="0"/>
              <a:t>23-10-22</a:t>
            </a:fld>
            <a:endParaRPr lang="fr-BE"/>
          </a:p>
        </p:txBody>
      </p:sp>
      <p:sp>
        <p:nvSpPr>
          <p:cNvPr id="5" name="Espace réservé du pied de page 4">
            <a:extLst>
              <a:ext uri="{FF2B5EF4-FFF2-40B4-BE49-F238E27FC236}">
                <a16:creationId xmlns:a16="http://schemas.microsoft.com/office/drawing/2014/main" id="{215415FD-3029-4596-B946-EF41B767309F}"/>
              </a:ext>
            </a:extLst>
          </p:cNvPr>
          <p:cNvSpPr>
            <a:spLocks noGrp="1"/>
          </p:cNvSpPr>
          <p:nvPr>
            <p:ph type="ftr" sz="quarter" idx="11"/>
          </p:nvPr>
        </p:nvSpPr>
        <p:spPr/>
        <p:txBody>
          <a:bodyPr/>
          <a:lstStyle/>
          <a:p>
            <a:endParaRPr lang="fr-BE"/>
          </a:p>
        </p:txBody>
      </p:sp>
      <p:sp>
        <p:nvSpPr>
          <p:cNvPr id="6" name="Espace réservé du numéro de diapositive 5">
            <a:extLst>
              <a:ext uri="{FF2B5EF4-FFF2-40B4-BE49-F238E27FC236}">
                <a16:creationId xmlns:a16="http://schemas.microsoft.com/office/drawing/2014/main" id="{3D8A1D25-2475-4434-8025-783951B8E349}"/>
              </a:ext>
            </a:extLst>
          </p:cNvPr>
          <p:cNvSpPr>
            <a:spLocks noGrp="1"/>
          </p:cNvSpPr>
          <p:nvPr>
            <p:ph type="sldNum" sz="quarter" idx="12"/>
          </p:nvPr>
        </p:nvSpPr>
        <p:spPr/>
        <p:txBody>
          <a:bodyPr/>
          <a:lstStyle/>
          <a:p>
            <a:fld id="{29F4457D-0387-485F-A214-BAB28A617E6F}" type="slidenum">
              <a:rPr lang="fr-BE" smtClean="0"/>
              <a:t>‹N°›</a:t>
            </a:fld>
            <a:endParaRPr lang="fr-BE"/>
          </a:p>
        </p:txBody>
      </p:sp>
    </p:spTree>
    <p:extLst>
      <p:ext uri="{BB962C8B-B14F-4D97-AF65-F5344CB8AC3E}">
        <p14:creationId xmlns:p14="http://schemas.microsoft.com/office/powerpoint/2010/main" val="1316509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D35BD84-42BB-462B-ACE7-C3A04BF0E36D}"/>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fr-BE"/>
          </a:p>
        </p:txBody>
      </p:sp>
      <p:sp>
        <p:nvSpPr>
          <p:cNvPr id="3" name="Espace réservé du texte 2">
            <a:extLst>
              <a:ext uri="{FF2B5EF4-FFF2-40B4-BE49-F238E27FC236}">
                <a16:creationId xmlns:a16="http://schemas.microsoft.com/office/drawing/2014/main" id="{B8AACCE6-19C6-4784-8693-91BC4F7671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76372CEF-9E9E-4C36-8744-866CFFE048E5}"/>
              </a:ext>
            </a:extLst>
          </p:cNvPr>
          <p:cNvSpPr>
            <a:spLocks noGrp="1"/>
          </p:cNvSpPr>
          <p:nvPr>
            <p:ph type="dt" sz="half" idx="10"/>
          </p:nvPr>
        </p:nvSpPr>
        <p:spPr/>
        <p:txBody>
          <a:bodyPr/>
          <a:lstStyle/>
          <a:p>
            <a:fld id="{F5224F48-4A49-48A5-90A0-14763D511DB2}" type="datetimeFigureOut">
              <a:rPr lang="fr-BE" smtClean="0"/>
              <a:t>23-10-22</a:t>
            </a:fld>
            <a:endParaRPr lang="fr-BE"/>
          </a:p>
        </p:txBody>
      </p:sp>
      <p:sp>
        <p:nvSpPr>
          <p:cNvPr id="5" name="Espace réservé du pied de page 4">
            <a:extLst>
              <a:ext uri="{FF2B5EF4-FFF2-40B4-BE49-F238E27FC236}">
                <a16:creationId xmlns:a16="http://schemas.microsoft.com/office/drawing/2014/main" id="{22855D63-2DAD-4B8D-99A5-872DE0B2C636}"/>
              </a:ext>
            </a:extLst>
          </p:cNvPr>
          <p:cNvSpPr>
            <a:spLocks noGrp="1"/>
          </p:cNvSpPr>
          <p:nvPr>
            <p:ph type="ftr" sz="quarter" idx="11"/>
          </p:nvPr>
        </p:nvSpPr>
        <p:spPr/>
        <p:txBody>
          <a:bodyPr/>
          <a:lstStyle/>
          <a:p>
            <a:endParaRPr lang="fr-BE"/>
          </a:p>
        </p:txBody>
      </p:sp>
      <p:sp>
        <p:nvSpPr>
          <p:cNvPr id="6" name="Espace réservé du numéro de diapositive 5">
            <a:extLst>
              <a:ext uri="{FF2B5EF4-FFF2-40B4-BE49-F238E27FC236}">
                <a16:creationId xmlns:a16="http://schemas.microsoft.com/office/drawing/2014/main" id="{85CAD25B-EC7F-416A-BC86-43CC2CFD6A32}"/>
              </a:ext>
            </a:extLst>
          </p:cNvPr>
          <p:cNvSpPr>
            <a:spLocks noGrp="1"/>
          </p:cNvSpPr>
          <p:nvPr>
            <p:ph type="sldNum" sz="quarter" idx="12"/>
          </p:nvPr>
        </p:nvSpPr>
        <p:spPr/>
        <p:txBody>
          <a:bodyPr/>
          <a:lstStyle/>
          <a:p>
            <a:fld id="{29F4457D-0387-485F-A214-BAB28A617E6F}" type="slidenum">
              <a:rPr lang="fr-BE" smtClean="0"/>
              <a:t>‹N°›</a:t>
            </a:fld>
            <a:endParaRPr lang="fr-BE"/>
          </a:p>
        </p:txBody>
      </p:sp>
    </p:spTree>
    <p:extLst>
      <p:ext uri="{BB962C8B-B14F-4D97-AF65-F5344CB8AC3E}">
        <p14:creationId xmlns:p14="http://schemas.microsoft.com/office/powerpoint/2010/main" val="1899642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F3FB619-D68B-45A4-82A3-0E0B931D67C7}"/>
              </a:ext>
            </a:extLst>
          </p:cNvPr>
          <p:cNvSpPr>
            <a:spLocks noGrp="1"/>
          </p:cNvSpPr>
          <p:nvPr>
            <p:ph type="title"/>
          </p:nvPr>
        </p:nvSpPr>
        <p:spPr/>
        <p:txBody>
          <a:bodyPr/>
          <a:lstStyle/>
          <a:p>
            <a:r>
              <a:rPr lang="fr-FR"/>
              <a:t>Modifiez le style du titre</a:t>
            </a:r>
            <a:endParaRPr lang="fr-BE"/>
          </a:p>
        </p:txBody>
      </p:sp>
      <p:sp>
        <p:nvSpPr>
          <p:cNvPr id="3" name="Espace réservé du contenu 2">
            <a:extLst>
              <a:ext uri="{FF2B5EF4-FFF2-40B4-BE49-F238E27FC236}">
                <a16:creationId xmlns:a16="http://schemas.microsoft.com/office/drawing/2014/main" id="{932B4DBA-4DA9-4706-9F89-1F2D04C2BAD0}"/>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contenu 3">
            <a:extLst>
              <a:ext uri="{FF2B5EF4-FFF2-40B4-BE49-F238E27FC236}">
                <a16:creationId xmlns:a16="http://schemas.microsoft.com/office/drawing/2014/main" id="{D4B518DA-6F95-4A4B-995F-B51DB8B3F5C6}"/>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e la date 4">
            <a:extLst>
              <a:ext uri="{FF2B5EF4-FFF2-40B4-BE49-F238E27FC236}">
                <a16:creationId xmlns:a16="http://schemas.microsoft.com/office/drawing/2014/main" id="{33C4BF1D-7138-44BE-9765-715FD97859A1}"/>
              </a:ext>
            </a:extLst>
          </p:cNvPr>
          <p:cNvSpPr>
            <a:spLocks noGrp="1"/>
          </p:cNvSpPr>
          <p:nvPr>
            <p:ph type="dt" sz="half" idx="10"/>
          </p:nvPr>
        </p:nvSpPr>
        <p:spPr/>
        <p:txBody>
          <a:bodyPr/>
          <a:lstStyle/>
          <a:p>
            <a:fld id="{F5224F48-4A49-48A5-90A0-14763D511DB2}" type="datetimeFigureOut">
              <a:rPr lang="fr-BE" smtClean="0"/>
              <a:t>23-10-22</a:t>
            </a:fld>
            <a:endParaRPr lang="fr-BE"/>
          </a:p>
        </p:txBody>
      </p:sp>
      <p:sp>
        <p:nvSpPr>
          <p:cNvPr id="6" name="Espace réservé du pied de page 5">
            <a:extLst>
              <a:ext uri="{FF2B5EF4-FFF2-40B4-BE49-F238E27FC236}">
                <a16:creationId xmlns:a16="http://schemas.microsoft.com/office/drawing/2014/main" id="{B7337A63-BC4E-450F-B593-BD21FC78FC9D}"/>
              </a:ext>
            </a:extLst>
          </p:cNvPr>
          <p:cNvSpPr>
            <a:spLocks noGrp="1"/>
          </p:cNvSpPr>
          <p:nvPr>
            <p:ph type="ftr" sz="quarter" idx="11"/>
          </p:nvPr>
        </p:nvSpPr>
        <p:spPr/>
        <p:txBody>
          <a:bodyPr/>
          <a:lstStyle/>
          <a:p>
            <a:endParaRPr lang="fr-BE"/>
          </a:p>
        </p:txBody>
      </p:sp>
      <p:sp>
        <p:nvSpPr>
          <p:cNvPr id="7" name="Espace réservé du numéro de diapositive 6">
            <a:extLst>
              <a:ext uri="{FF2B5EF4-FFF2-40B4-BE49-F238E27FC236}">
                <a16:creationId xmlns:a16="http://schemas.microsoft.com/office/drawing/2014/main" id="{CA92E6DD-563B-4411-A60E-3986A09E2DC3}"/>
              </a:ext>
            </a:extLst>
          </p:cNvPr>
          <p:cNvSpPr>
            <a:spLocks noGrp="1"/>
          </p:cNvSpPr>
          <p:nvPr>
            <p:ph type="sldNum" sz="quarter" idx="12"/>
          </p:nvPr>
        </p:nvSpPr>
        <p:spPr/>
        <p:txBody>
          <a:bodyPr/>
          <a:lstStyle/>
          <a:p>
            <a:fld id="{29F4457D-0387-485F-A214-BAB28A617E6F}" type="slidenum">
              <a:rPr lang="fr-BE" smtClean="0"/>
              <a:t>‹N°›</a:t>
            </a:fld>
            <a:endParaRPr lang="fr-BE"/>
          </a:p>
        </p:txBody>
      </p:sp>
    </p:spTree>
    <p:extLst>
      <p:ext uri="{BB962C8B-B14F-4D97-AF65-F5344CB8AC3E}">
        <p14:creationId xmlns:p14="http://schemas.microsoft.com/office/powerpoint/2010/main" val="2779651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C2DEED-8F13-4410-A34E-443DCA4605D6}"/>
              </a:ext>
            </a:extLst>
          </p:cNvPr>
          <p:cNvSpPr>
            <a:spLocks noGrp="1"/>
          </p:cNvSpPr>
          <p:nvPr>
            <p:ph type="title"/>
          </p:nvPr>
        </p:nvSpPr>
        <p:spPr>
          <a:xfrm>
            <a:off x="839788" y="365125"/>
            <a:ext cx="10515600" cy="1325563"/>
          </a:xfrm>
        </p:spPr>
        <p:txBody>
          <a:bodyPr/>
          <a:lstStyle/>
          <a:p>
            <a:r>
              <a:rPr lang="fr-FR"/>
              <a:t>Modifiez le style du titre</a:t>
            </a:r>
            <a:endParaRPr lang="fr-BE"/>
          </a:p>
        </p:txBody>
      </p:sp>
      <p:sp>
        <p:nvSpPr>
          <p:cNvPr id="3" name="Espace réservé du texte 2">
            <a:extLst>
              <a:ext uri="{FF2B5EF4-FFF2-40B4-BE49-F238E27FC236}">
                <a16:creationId xmlns:a16="http://schemas.microsoft.com/office/drawing/2014/main" id="{2A14C4A9-A2A8-46F9-80CE-A2C745142B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D338D66A-08BA-41B4-A93D-3437C746AFEE}"/>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u texte 4">
            <a:extLst>
              <a:ext uri="{FF2B5EF4-FFF2-40B4-BE49-F238E27FC236}">
                <a16:creationId xmlns:a16="http://schemas.microsoft.com/office/drawing/2014/main" id="{15E1EEAC-55B0-4A7F-97E1-915257DF7C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06342C92-7717-44FF-98CE-3B955470242B}"/>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7" name="Espace réservé de la date 6">
            <a:extLst>
              <a:ext uri="{FF2B5EF4-FFF2-40B4-BE49-F238E27FC236}">
                <a16:creationId xmlns:a16="http://schemas.microsoft.com/office/drawing/2014/main" id="{3D7B518F-3716-42EE-91CC-DD107F943FE4}"/>
              </a:ext>
            </a:extLst>
          </p:cNvPr>
          <p:cNvSpPr>
            <a:spLocks noGrp="1"/>
          </p:cNvSpPr>
          <p:nvPr>
            <p:ph type="dt" sz="half" idx="10"/>
          </p:nvPr>
        </p:nvSpPr>
        <p:spPr/>
        <p:txBody>
          <a:bodyPr/>
          <a:lstStyle/>
          <a:p>
            <a:fld id="{F5224F48-4A49-48A5-90A0-14763D511DB2}" type="datetimeFigureOut">
              <a:rPr lang="fr-BE" smtClean="0"/>
              <a:t>23-10-22</a:t>
            </a:fld>
            <a:endParaRPr lang="fr-BE"/>
          </a:p>
        </p:txBody>
      </p:sp>
      <p:sp>
        <p:nvSpPr>
          <p:cNvPr id="8" name="Espace réservé du pied de page 7">
            <a:extLst>
              <a:ext uri="{FF2B5EF4-FFF2-40B4-BE49-F238E27FC236}">
                <a16:creationId xmlns:a16="http://schemas.microsoft.com/office/drawing/2014/main" id="{0F1424E1-C265-4DEC-8487-B7A2F9E4FBC0}"/>
              </a:ext>
            </a:extLst>
          </p:cNvPr>
          <p:cNvSpPr>
            <a:spLocks noGrp="1"/>
          </p:cNvSpPr>
          <p:nvPr>
            <p:ph type="ftr" sz="quarter" idx="11"/>
          </p:nvPr>
        </p:nvSpPr>
        <p:spPr/>
        <p:txBody>
          <a:bodyPr/>
          <a:lstStyle/>
          <a:p>
            <a:endParaRPr lang="fr-BE"/>
          </a:p>
        </p:txBody>
      </p:sp>
      <p:sp>
        <p:nvSpPr>
          <p:cNvPr id="9" name="Espace réservé du numéro de diapositive 8">
            <a:extLst>
              <a:ext uri="{FF2B5EF4-FFF2-40B4-BE49-F238E27FC236}">
                <a16:creationId xmlns:a16="http://schemas.microsoft.com/office/drawing/2014/main" id="{79D52D12-8CEF-4C66-B286-D4789888900F}"/>
              </a:ext>
            </a:extLst>
          </p:cNvPr>
          <p:cNvSpPr>
            <a:spLocks noGrp="1"/>
          </p:cNvSpPr>
          <p:nvPr>
            <p:ph type="sldNum" sz="quarter" idx="12"/>
          </p:nvPr>
        </p:nvSpPr>
        <p:spPr/>
        <p:txBody>
          <a:bodyPr/>
          <a:lstStyle/>
          <a:p>
            <a:fld id="{29F4457D-0387-485F-A214-BAB28A617E6F}" type="slidenum">
              <a:rPr lang="fr-BE" smtClean="0"/>
              <a:t>‹N°›</a:t>
            </a:fld>
            <a:endParaRPr lang="fr-BE"/>
          </a:p>
        </p:txBody>
      </p:sp>
    </p:spTree>
    <p:extLst>
      <p:ext uri="{BB962C8B-B14F-4D97-AF65-F5344CB8AC3E}">
        <p14:creationId xmlns:p14="http://schemas.microsoft.com/office/powerpoint/2010/main" val="1245848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3852B7-84B7-4099-8805-8DB3E5C9732C}"/>
              </a:ext>
            </a:extLst>
          </p:cNvPr>
          <p:cNvSpPr>
            <a:spLocks noGrp="1"/>
          </p:cNvSpPr>
          <p:nvPr>
            <p:ph type="title"/>
          </p:nvPr>
        </p:nvSpPr>
        <p:spPr/>
        <p:txBody>
          <a:bodyPr/>
          <a:lstStyle/>
          <a:p>
            <a:r>
              <a:rPr lang="fr-FR"/>
              <a:t>Modifiez le style du titre</a:t>
            </a:r>
            <a:endParaRPr lang="fr-BE"/>
          </a:p>
        </p:txBody>
      </p:sp>
      <p:sp>
        <p:nvSpPr>
          <p:cNvPr id="3" name="Espace réservé de la date 2">
            <a:extLst>
              <a:ext uri="{FF2B5EF4-FFF2-40B4-BE49-F238E27FC236}">
                <a16:creationId xmlns:a16="http://schemas.microsoft.com/office/drawing/2014/main" id="{A3615422-2838-40DC-8EA6-EFA84DA7AD06}"/>
              </a:ext>
            </a:extLst>
          </p:cNvPr>
          <p:cNvSpPr>
            <a:spLocks noGrp="1"/>
          </p:cNvSpPr>
          <p:nvPr>
            <p:ph type="dt" sz="half" idx="10"/>
          </p:nvPr>
        </p:nvSpPr>
        <p:spPr/>
        <p:txBody>
          <a:bodyPr/>
          <a:lstStyle/>
          <a:p>
            <a:fld id="{F5224F48-4A49-48A5-90A0-14763D511DB2}" type="datetimeFigureOut">
              <a:rPr lang="fr-BE" smtClean="0"/>
              <a:t>23-10-22</a:t>
            </a:fld>
            <a:endParaRPr lang="fr-BE"/>
          </a:p>
        </p:txBody>
      </p:sp>
      <p:sp>
        <p:nvSpPr>
          <p:cNvPr id="4" name="Espace réservé du pied de page 3">
            <a:extLst>
              <a:ext uri="{FF2B5EF4-FFF2-40B4-BE49-F238E27FC236}">
                <a16:creationId xmlns:a16="http://schemas.microsoft.com/office/drawing/2014/main" id="{457F995F-97F5-4A5F-A3FA-FAA3B8684ABC}"/>
              </a:ext>
            </a:extLst>
          </p:cNvPr>
          <p:cNvSpPr>
            <a:spLocks noGrp="1"/>
          </p:cNvSpPr>
          <p:nvPr>
            <p:ph type="ftr" sz="quarter" idx="11"/>
          </p:nvPr>
        </p:nvSpPr>
        <p:spPr/>
        <p:txBody>
          <a:bodyPr/>
          <a:lstStyle/>
          <a:p>
            <a:endParaRPr lang="fr-BE"/>
          </a:p>
        </p:txBody>
      </p:sp>
      <p:sp>
        <p:nvSpPr>
          <p:cNvPr id="5" name="Espace réservé du numéro de diapositive 4">
            <a:extLst>
              <a:ext uri="{FF2B5EF4-FFF2-40B4-BE49-F238E27FC236}">
                <a16:creationId xmlns:a16="http://schemas.microsoft.com/office/drawing/2014/main" id="{AA398FDD-6CBB-4779-9AB3-984E6476F9F0}"/>
              </a:ext>
            </a:extLst>
          </p:cNvPr>
          <p:cNvSpPr>
            <a:spLocks noGrp="1"/>
          </p:cNvSpPr>
          <p:nvPr>
            <p:ph type="sldNum" sz="quarter" idx="12"/>
          </p:nvPr>
        </p:nvSpPr>
        <p:spPr/>
        <p:txBody>
          <a:bodyPr/>
          <a:lstStyle/>
          <a:p>
            <a:fld id="{29F4457D-0387-485F-A214-BAB28A617E6F}" type="slidenum">
              <a:rPr lang="fr-BE" smtClean="0"/>
              <a:t>‹N°›</a:t>
            </a:fld>
            <a:endParaRPr lang="fr-BE"/>
          </a:p>
        </p:txBody>
      </p:sp>
    </p:spTree>
    <p:extLst>
      <p:ext uri="{BB962C8B-B14F-4D97-AF65-F5344CB8AC3E}">
        <p14:creationId xmlns:p14="http://schemas.microsoft.com/office/powerpoint/2010/main" val="2336674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9D3ACC3A-DD62-4656-AE39-6F090CBE6553}"/>
              </a:ext>
            </a:extLst>
          </p:cNvPr>
          <p:cNvSpPr>
            <a:spLocks noGrp="1"/>
          </p:cNvSpPr>
          <p:nvPr>
            <p:ph type="dt" sz="half" idx="10"/>
          </p:nvPr>
        </p:nvSpPr>
        <p:spPr/>
        <p:txBody>
          <a:bodyPr/>
          <a:lstStyle/>
          <a:p>
            <a:fld id="{F5224F48-4A49-48A5-90A0-14763D511DB2}" type="datetimeFigureOut">
              <a:rPr lang="fr-BE" smtClean="0"/>
              <a:t>23-10-22</a:t>
            </a:fld>
            <a:endParaRPr lang="fr-BE"/>
          </a:p>
        </p:txBody>
      </p:sp>
      <p:sp>
        <p:nvSpPr>
          <p:cNvPr id="3" name="Espace réservé du pied de page 2">
            <a:extLst>
              <a:ext uri="{FF2B5EF4-FFF2-40B4-BE49-F238E27FC236}">
                <a16:creationId xmlns:a16="http://schemas.microsoft.com/office/drawing/2014/main" id="{5BF04F4C-5F5A-400C-B8F0-7002086DFA0B}"/>
              </a:ext>
            </a:extLst>
          </p:cNvPr>
          <p:cNvSpPr>
            <a:spLocks noGrp="1"/>
          </p:cNvSpPr>
          <p:nvPr>
            <p:ph type="ftr" sz="quarter" idx="11"/>
          </p:nvPr>
        </p:nvSpPr>
        <p:spPr/>
        <p:txBody>
          <a:bodyPr/>
          <a:lstStyle/>
          <a:p>
            <a:endParaRPr lang="fr-BE"/>
          </a:p>
        </p:txBody>
      </p:sp>
      <p:sp>
        <p:nvSpPr>
          <p:cNvPr id="4" name="Espace réservé du numéro de diapositive 3">
            <a:extLst>
              <a:ext uri="{FF2B5EF4-FFF2-40B4-BE49-F238E27FC236}">
                <a16:creationId xmlns:a16="http://schemas.microsoft.com/office/drawing/2014/main" id="{7FFEFEDF-A77D-43F7-95EC-B8D58EAC836C}"/>
              </a:ext>
            </a:extLst>
          </p:cNvPr>
          <p:cNvSpPr>
            <a:spLocks noGrp="1"/>
          </p:cNvSpPr>
          <p:nvPr>
            <p:ph type="sldNum" sz="quarter" idx="12"/>
          </p:nvPr>
        </p:nvSpPr>
        <p:spPr/>
        <p:txBody>
          <a:bodyPr/>
          <a:lstStyle/>
          <a:p>
            <a:fld id="{29F4457D-0387-485F-A214-BAB28A617E6F}" type="slidenum">
              <a:rPr lang="fr-BE" smtClean="0"/>
              <a:t>‹N°›</a:t>
            </a:fld>
            <a:endParaRPr lang="fr-BE"/>
          </a:p>
        </p:txBody>
      </p:sp>
    </p:spTree>
    <p:extLst>
      <p:ext uri="{BB962C8B-B14F-4D97-AF65-F5344CB8AC3E}">
        <p14:creationId xmlns:p14="http://schemas.microsoft.com/office/powerpoint/2010/main" val="551675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E1DD40B-EC97-4C99-89E1-264F6BB68CFA}"/>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BE"/>
          </a:p>
        </p:txBody>
      </p:sp>
      <p:sp>
        <p:nvSpPr>
          <p:cNvPr id="3" name="Espace réservé du contenu 2">
            <a:extLst>
              <a:ext uri="{FF2B5EF4-FFF2-40B4-BE49-F238E27FC236}">
                <a16:creationId xmlns:a16="http://schemas.microsoft.com/office/drawing/2014/main" id="{440BBA5B-E562-4C2B-94FA-B22E0B3CC4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texte 3">
            <a:extLst>
              <a:ext uri="{FF2B5EF4-FFF2-40B4-BE49-F238E27FC236}">
                <a16:creationId xmlns:a16="http://schemas.microsoft.com/office/drawing/2014/main" id="{740CE1F4-4EF6-4060-8906-372F415308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1EDED496-A6BF-444D-A93D-20FAA021F75C}"/>
              </a:ext>
            </a:extLst>
          </p:cNvPr>
          <p:cNvSpPr>
            <a:spLocks noGrp="1"/>
          </p:cNvSpPr>
          <p:nvPr>
            <p:ph type="dt" sz="half" idx="10"/>
          </p:nvPr>
        </p:nvSpPr>
        <p:spPr/>
        <p:txBody>
          <a:bodyPr/>
          <a:lstStyle/>
          <a:p>
            <a:fld id="{F5224F48-4A49-48A5-90A0-14763D511DB2}" type="datetimeFigureOut">
              <a:rPr lang="fr-BE" smtClean="0"/>
              <a:t>23-10-22</a:t>
            </a:fld>
            <a:endParaRPr lang="fr-BE"/>
          </a:p>
        </p:txBody>
      </p:sp>
      <p:sp>
        <p:nvSpPr>
          <p:cNvPr id="6" name="Espace réservé du pied de page 5">
            <a:extLst>
              <a:ext uri="{FF2B5EF4-FFF2-40B4-BE49-F238E27FC236}">
                <a16:creationId xmlns:a16="http://schemas.microsoft.com/office/drawing/2014/main" id="{79620683-1101-4236-B537-E98C2C474FDE}"/>
              </a:ext>
            </a:extLst>
          </p:cNvPr>
          <p:cNvSpPr>
            <a:spLocks noGrp="1"/>
          </p:cNvSpPr>
          <p:nvPr>
            <p:ph type="ftr" sz="quarter" idx="11"/>
          </p:nvPr>
        </p:nvSpPr>
        <p:spPr/>
        <p:txBody>
          <a:bodyPr/>
          <a:lstStyle/>
          <a:p>
            <a:endParaRPr lang="fr-BE"/>
          </a:p>
        </p:txBody>
      </p:sp>
      <p:sp>
        <p:nvSpPr>
          <p:cNvPr id="7" name="Espace réservé du numéro de diapositive 6">
            <a:extLst>
              <a:ext uri="{FF2B5EF4-FFF2-40B4-BE49-F238E27FC236}">
                <a16:creationId xmlns:a16="http://schemas.microsoft.com/office/drawing/2014/main" id="{6397DFC8-3A18-4745-B185-D957813BBD0D}"/>
              </a:ext>
            </a:extLst>
          </p:cNvPr>
          <p:cNvSpPr>
            <a:spLocks noGrp="1"/>
          </p:cNvSpPr>
          <p:nvPr>
            <p:ph type="sldNum" sz="quarter" idx="12"/>
          </p:nvPr>
        </p:nvSpPr>
        <p:spPr/>
        <p:txBody>
          <a:bodyPr/>
          <a:lstStyle/>
          <a:p>
            <a:fld id="{29F4457D-0387-485F-A214-BAB28A617E6F}" type="slidenum">
              <a:rPr lang="fr-BE" smtClean="0"/>
              <a:t>‹N°›</a:t>
            </a:fld>
            <a:endParaRPr lang="fr-BE"/>
          </a:p>
        </p:txBody>
      </p:sp>
    </p:spTree>
    <p:extLst>
      <p:ext uri="{BB962C8B-B14F-4D97-AF65-F5344CB8AC3E}">
        <p14:creationId xmlns:p14="http://schemas.microsoft.com/office/powerpoint/2010/main" val="2133305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6A2BCBE-B1B3-49D4-9997-23DEA889719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BE"/>
          </a:p>
        </p:txBody>
      </p:sp>
      <p:sp>
        <p:nvSpPr>
          <p:cNvPr id="3" name="Espace réservé pour une image  2">
            <a:extLst>
              <a:ext uri="{FF2B5EF4-FFF2-40B4-BE49-F238E27FC236}">
                <a16:creationId xmlns:a16="http://schemas.microsoft.com/office/drawing/2014/main" id="{32B52C66-AA10-4A10-BB71-414F60BEBEF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BE"/>
          </a:p>
        </p:txBody>
      </p:sp>
      <p:sp>
        <p:nvSpPr>
          <p:cNvPr id="4" name="Espace réservé du texte 3">
            <a:extLst>
              <a:ext uri="{FF2B5EF4-FFF2-40B4-BE49-F238E27FC236}">
                <a16:creationId xmlns:a16="http://schemas.microsoft.com/office/drawing/2014/main" id="{C5C99422-5A1B-4273-A440-6263FD7F7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24AD42E7-DE8A-4C81-BF00-389FC01F2433}"/>
              </a:ext>
            </a:extLst>
          </p:cNvPr>
          <p:cNvSpPr>
            <a:spLocks noGrp="1"/>
          </p:cNvSpPr>
          <p:nvPr>
            <p:ph type="dt" sz="half" idx="10"/>
          </p:nvPr>
        </p:nvSpPr>
        <p:spPr/>
        <p:txBody>
          <a:bodyPr/>
          <a:lstStyle/>
          <a:p>
            <a:fld id="{F5224F48-4A49-48A5-90A0-14763D511DB2}" type="datetimeFigureOut">
              <a:rPr lang="fr-BE" smtClean="0"/>
              <a:t>23-10-22</a:t>
            </a:fld>
            <a:endParaRPr lang="fr-BE"/>
          </a:p>
        </p:txBody>
      </p:sp>
      <p:sp>
        <p:nvSpPr>
          <p:cNvPr id="6" name="Espace réservé du pied de page 5">
            <a:extLst>
              <a:ext uri="{FF2B5EF4-FFF2-40B4-BE49-F238E27FC236}">
                <a16:creationId xmlns:a16="http://schemas.microsoft.com/office/drawing/2014/main" id="{E8D75C68-69A4-44D2-9BD0-8E8DE46C0C8C}"/>
              </a:ext>
            </a:extLst>
          </p:cNvPr>
          <p:cNvSpPr>
            <a:spLocks noGrp="1"/>
          </p:cNvSpPr>
          <p:nvPr>
            <p:ph type="ftr" sz="quarter" idx="11"/>
          </p:nvPr>
        </p:nvSpPr>
        <p:spPr/>
        <p:txBody>
          <a:bodyPr/>
          <a:lstStyle/>
          <a:p>
            <a:endParaRPr lang="fr-BE"/>
          </a:p>
        </p:txBody>
      </p:sp>
      <p:sp>
        <p:nvSpPr>
          <p:cNvPr id="7" name="Espace réservé du numéro de diapositive 6">
            <a:extLst>
              <a:ext uri="{FF2B5EF4-FFF2-40B4-BE49-F238E27FC236}">
                <a16:creationId xmlns:a16="http://schemas.microsoft.com/office/drawing/2014/main" id="{2A0D362E-33F2-4AB8-93E9-E6243806EDFF}"/>
              </a:ext>
            </a:extLst>
          </p:cNvPr>
          <p:cNvSpPr>
            <a:spLocks noGrp="1"/>
          </p:cNvSpPr>
          <p:nvPr>
            <p:ph type="sldNum" sz="quarter" idx="12"/>
          </p:nvPr>
        </p:nvSpPr>
        <p:spPr/>
        <p:txBody>
          <a:bodyPr/>
          <a:lstStyle/>
          <a:p>
            <a:fld id="{29F4457D-0387-485F-A214-BAB28A617E6F}" type="slidenum">
              <a:rPr lang="fr-BE" smtClean="0"/>
              <a:t>‹N°›</a:t>
            </a:fld>
            <a:endParaRPr lang="fr-BE"/>
          </a:p>
        </p:txBody>
      </p:sp>
    </p:spTree>
    <p:extLst>
      <p:ext uri="{BB962C8B-B14F-4D97-AF65-F5344CB8AC3E}">
        <p14:creationId xmlns:p14="http://schemas.microsoft.com/office/powerpoint/2010/main" val="2653595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8DA03707-0226-4BA8-96D0-D33F28F104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fr-BE"/>
          </a:p>
        </p:txBody>
      </p:sp>
      <p:sp>
        <p:nvSpPr>
          <p:cNvPr id="3" name="Espace réservé du texte 2">
            <a:extLst>
              <a:ext uri="{FF2B5EF4-FFF2-40B4-BE49-F238E27FC236}">
                <a16:creationId xmlns:a16="http://schemas.microsoft.com/office/drawing/2014/main" id="{15D6AE06-A14B-4259-AD24-A41101F3A7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B56AF8B9-9B87-4B7B-B0EF-77C819382C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224F48-4A49-48A5-90A0-14763D511DB2}" type="datetimeFigureOut">
              <a:rPr lang="fr-BE" smtClean="0"/>
              <a:t>23-10-22</a:t>
            </a:fld>
            <a:endParaRPr lang="fr-BE"/>
          </a:p>
        </p:txBody>
      </p:sp>
      <p:sp>
        <p:nvSpPr>
          <p:cNvPr id="5" name="Espace réservé du pied de page 4">
            <a:extLst>
              <a:ext uri="{FF2B5EF4-FFF2-40B4-BE49-F238E27FC236}">
                <a16:creationId xmlns:a16="http://schemas.microsoft.com/office/drawing/2014/main" id="{816FEC91-8388-433A-96EC-E8D5119141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BE"/>
          </a:p>
        </p:txBody>
      </p:sp>
      <p:sp>
        <p:nvSpPr>
          <p:cNvPr id="6" name="Espace réservé du numéro de diapositive 5">
            <a:extLst>
              <a:ext uri="{FF2B5EF4-FFF2-40B4-BE49-F238E27FC236}">
                <a16:creationId xmlns:a16="http://schemas.microsoft.com/office/drawing/2014/main" id="{44C381BC-C003-427C-935F-3A44F60E1E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F4457D-0387-485F-A214-BAB28A617E6F}" type="slidenum">
              <a:rPr lang="fr-BE" smtClean="0"/>
              <a:t>‹N°›</a:t>
            </a:fld>
            <a:endParaRPr lang="fr-BE"/>
          </a:p>
        </p:txBody>
      </p:sp>
    </p:spTree>
    <p:extLst>
      <p:ext uri="{BB962C8B-B14F-4D97-AF65-F5344CB8AC3E}">
        <p14:creationId xmlns:p14="http://schemas.microsoft.com/office/powerpoint/2010/main" val="20874806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1.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1.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1.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2.m4a"/><Relationship Id="rId1" Type="http://schemas.microsoft.com/office/2007/relationships/media" Target="../media/media32.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3.m4a"/><Relationship Id="rId1" Type="http://schemas.microsoft.com/office/2007/relationships/media" Target="../media/media33.m4a"/><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4285630-E11A-4CC4-800A-68532E743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8">
            <a:extLst>
              <a:ext uri="{FF2B5EF4-FFF2-40B4-BE49-F238E27FC236}">
                <a16:creationId xmlns:a16="http://schemas.microsoft.com/office/drawing/2014/main" id="{069B0493-EC1B-42FD-A38E-D4620EA2CF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06152" y="2355786"/>
            <a:ext cx="5782800"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Sous-titre 2">
            <a:extLst>
              <a:ext uri="{FF2B5EF4-FFF2-40B4-BE49-F238E27FC236}">
                <a16:creationId xmlns:a16="http://schemas.microsoft.com/office/drawing/2014/main" id="{B8CDDD40-37C2-4DB3-9262-A36B183E0217}"/>
              </a:ext>
            </a:extLst>
          </p:cNvPr>
          <p:cNvSpPr>
            <a:spLocks noGrp="1"/>
          </p:cNvSpPr>
          <p:nvPr>
            <p:ph type="subTitle" idx="1"/>
          </p:nvPr>
        </p:nvSpPr>
        <p:spPr>
          <a:xfrm>
            <a:off x="7548401" y="3716323"/>
            <a:ext cx="4126764" cy="1946248"/>
          </a:xfrm>
        </p:spPr>
        <p:txBody>
          <a:bodyPr anchor="t">
            <a:normAutofit/>
          </a:bodyPr>
          <a:lstStyle/>
          <a:p>
            <a:pPr algn="l"/>
            <a:r>
              <a:rPr lang="fr-BE" sz="4000" dirty="0">
                <a:solidFill>
                  <a:srgbClr val="FEFFFF"/>
                </a:solidFill>
              </a:rPr>
              <a:t>Taille fixe</a:t>
            </a:r>
          </a:p>
        </p:txBody>
      </p:sp>
      <p:sp>
        <p:nvSpPr>
          <p:cNvPr id="25" name="Freeform 5">
            <a:extLst>
              <a:ext uri="{FF2B5EF4-FFF2-40B4-BE49-F238E27FC236}">
                <a16:creationId xmlns:a16="http://schemas.microsoft.com/office/drawing/2014/main" id="{D263E12D-D6FE-41E6-98B7-EBA88FED2E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09782" y="1654168"/>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6">
            <a:extLst>
              <a:ext uri="{FF2B5EF4-FFF2-40B4-BE49-F238E27FC236}">
                <a16:creationId xmlns:a16="http://schemas.microsoft.com/office/drawing/2014/main" id="{80FAEE97-8C0C-4ED5-BC7D-C6870947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544520" y="1311136"/>
            <a:ext cx="687754" cy="382023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7">
            <a:extLst>
              <a:ext uri="{FF2B5EF4-FFF2-40B4-BE49-F238E27FC236}">
                <a16:creationId xmlns:a16="http://schemas.microsoft.com/office/drawing/2014/main" id="{5BFAC9A7-CED6-40CD-BC73-6B06ECAC29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544520" y="1126737"/>
            <a:ext cx="347200" cy="369970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8">
            <a:extLst>
              <a:ext uri="{FF2B5EF4-FFF2-40B4-BE49-F238E27FC236}">
                <a16:creationId xmlns:a16="http://schemas.microsoft.com/office/drawing/2014/main" id="{880D38C5-CFB9-4498-AD9C-38B2BBF65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99168" y="1126737"/>
            <a:ext cx="5795510"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878541CA-8D42-437F-8D5F-BC00E2521ACB}"/>
              </a:ext>
            </a:extLst>
          </p:cNvPr>
          <p:cNvSpPr>
            <a:spLocks noGrp="1"/>
          </p:cNvSpPr>
          <p:nvPr>
            <p:ph type="ctrTitle"/>
          </p:nvPr>
        </p:nvSpPr>
        <p:spPr>
          <a:xfrm>
            <a:off x="1411113" y="1448470"/>
            <a:ext cx="5149124" cy="2870805"/>
          </a:xfrm>
        </p:spPr>
        <p:txBody>
          <a:bodyPr>
            <a:normAutofit/>
          </a:bodyPr>
          <a:lstStyle/>
          <a:p>
            <a:pPr algn="r"/>
            <a:r>
              <a:rPr lang="fr-BE" sz="4800" dirty="0">
                <a:solidFill>
                  <a:srgbClr val="FFFFFF"/>
                </a:solidFill>
              </a:rPr>
              <a:t>Les tableaux à 1 dimension</a:t>
            </a:r>
          </a:p>
        </p:txBody>
      </p:sp>
      <p:pic>
        <p:nvPicPr>
          <p:cNvPr id="5" name="Audio 4">
            <a:hlinkClick r:id="" action="ppaction://media"/>
            <a:extLst>
              <a:ext uri="{FF2B5EF4-FFF2-40B4-BE49-F238E27FC236}">
                <a16:creationId xmlns:a16="http://schemas.microsoft.com/office/drawing/2014/main" id="{EE8D7C51-A517-841C-9A12-686A4C3636E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493752309"/>
      </p:ext>
    </p:extLst>
  </p:cSld>
  <p:clrMapOvr>
    <a:masterClrMapping/>
  </p:clrMapOvr>
  <mc:AlternateContent xmlns:mc="http://schemas.openxmlformats.org/markup-compatibility/2006" xmlns:p14="http://schemas.microsoft.com/office/powerpoint/2010/main">
    <mc:Choice Requires="p14">
      <p:transition spd="slow" p14:dur="2000" advTm="8466"/>
    </mc:Choice>
    <mc:Fallback xmlns="">
      <p:transition spd="slow" advTm="8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pic>
        <p:nvPicPr>
          <p:cNvPr id="7" name="Image 6">
            <a:extLst>
              <a:ext uri="{FF2B5EF4-FFF2-40B4-BE49-F238E27FC236}">
                <a16:creationId xmlns:a16="http://schemas.microsoft.com/office/drawing/2014/main" id="{882A9619-346C-3036-CEB0-52EC8854A550}"/>
              </a:ext>
            </a:extLst>
          </p:cNvPr>
          <p:cNvPicPr>
            <a:picLocks noChangeAspect="1"/>
          </p:cNvPicPr>
          <p:nvPr/>
        </p:nvPicPr>
        <p:blipFill>
          <a:blip r:embed="rId5"/>
          <a:stretch>
            <a:fillRect/>
          </a:stretch>
        </p:blipFill>
        <p:spPr>
          <a:xfrm>
            <a:off x="1529032" y="2543175"/>
            <a:ext cx="5314950" cy="2219325"/>
          </a:xfrm>
          <a:prstGeom prst="rect">
            <a:avLst/>
          </a:prstGeom>
        </p:spPr>
      </p:pic>
      <p:pic>
        <p:nvPicPr>
          <p:cNvPr id="3" name="Audio 2">
            <a:hlinkClick r:id="" action="ppaction://media"/>
            <a:extLst>
              <a:ext uri="{FF2B5EF4-FFF2-40B4-BE49-F238E27FC236}">
                <a16:creationId xmlns:a16="http://schemas.microsoft.com/office/drawing/2014/main" id="{ACB919C7-D72A-2BDD-23ED-5B0458C70B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723214048"/>
      </p:ext>
    </p:extLst>
  </p:cSld>
  <p:clrMapOvr>
    <a:masterClrMapping/>
  </p:clrMapOvr>
  <mc:AlternateContent xmlns:mc="http://schemas.openxmlformats.org/markup-compatibility/2006" xmlns:p14="http://schemas.microsoft.com/office/powerpoint/2010/main">
    <mc:Choice Requires="p14">
      <p:transition spd="slow" p14:dur="2000" advTm="4414"/>
    </mc:Choice>
    <mc:Fallback xmlns="">
      <p:transition spd="slow" advTm="44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sp>
        <p:nvSpPr>
          <p:cNvPr id="11" name="ZoneTexte 10">
            <a:extLst>
              <a:ext uri="{FF2B5EF4-FFF2-40B4-BE49-F238E27FC236}">
                <a16:creationId xmlns:a16="http://schemas.microsoft.com/office/drawing/2014/main" id="{2A724B0E-5EE6-4004-BF57-CFBB188CE07A}"/>
              </a:ext>
            </a:extLst>
          </p:cNvPr>
          <p:cNvSpPr txBox="1"/>
          <p:nvPr/>
        </p:nvSpPr>
        <p:spPr>
          <a:xfrm>
            <a:off x="5162664" y="4924573"/>
            <a:ext cx="3148554" cy="461665"/>
          </a:xfrm>
          <a:prstGeom prst="rect">
            <a:avLst/>
          </a:prstGeom>
          <a:noFill/>
        </p:spPr>
        <p:txBody>
          <a:bodyPr wrap="none" rtlCol="0">
            <a:spAutoFit/>
          </a:bodyPr>
          <a:lstStyle/>
          <a:p>
            <a:r>
              <a:rPr lang="fr-BE" sz="2400" dirty="0"/>
              <a:t>Un tableau avec 8 cases</a:t>
            </a:r>
          </a:p>
        </p:txBody>
      </p:sp>
      <p:sp>
        <p:nvSpPr>
          <p:cNvPr id="15" name="ZoneTexte 14">
            <a:extLst>
              <a:ext uri="{FF2B5EF4-FFF2-40B4-BE49-F238E27FC236}">
                <a16:creationId xmlns:a16="http://schemas.microsoft.com/office/drawing/2014/main" id="{6669EB86-0CFD-4768-AB07-6E6CEB15533D}"/>
              </a:ext>
            </a:extLst>
          </p:cNvPr>
          <p:cNvSpPr txBox="1"/>
          <p:nvPr/>
        </p:nvSpPr>
        <p:spPr>
          <a:xfrm>
            <a:off x="4232733" y="5429621"/>
            <a:ext cx="5715475" cy="461665"/>
          </a:xfrm>
          <a:prstGeom prst="rect">
            <a:avLst/>
          </a:prstGeom>
          <a:noFill/>
        </p:spPr>
        <p:txBody>
          <a:bodyPr wrap="none" rtlCol="0">
            <a:spAutoFit/>
          </a:bodyPr>
          <a:lstStyle/>
          <a:p>
            <a:r>
              <a:rPr lang="fr-BE" sz="2400" dirty="0"/>
              <a:t>Le tableau est un groupe de cases mémoires</a:t>
            </a:r>
          </a:p>
        </p:txBody>
      </p:sp>
      <p:pic>
        <p:nvPicPr>
          <p:cNvPr id="3" name="Image 2">
            <a:extLst>
              <a:ext uri="{FF2B5EF4-FFF2-40B4-BE49-F238E27FC236}">
                <a16:creationId xmlns:a16="http://schemas.microsoft.com/office/drawing/2014/main" id="{07E4BF99-EF8C-44C4-B671-23BF78943BCC}"/>
              </a:ext>
            </a:extLst>
          </p:cNvPr>
          <p:cNvPicPr>
            <a:picLocks noChangeAspect="1"/>
          </p:cNvPicPr>
          <p:nvPr/>
        </p:nvPicPr>
        <p:blipFill>
          <a:blip r:embed="rId5"/>
          <a:stretch>
            <a:fillRect/>
          </a:stretch>
        </p:blipFill>
        <p:spPr>
          <a:xfrm>
            <a:off x="1529032" y="2543175"/>
            <a:ext cx="5314950" cy="2219325"/>
          </a:xfrm>
          <a:prstGeom prst="rect">
            <a:avLst/>
          </a:prstGeom>
        </p:spPr>
      </p:pic>
      <p:pic>
        <p:nvPicPr>
          <p:cNvPr id="4" name="Audio 3">
            <a:hlinkClick r:id="" action="ppaction://media"/>
            <a:extLst>
              <a:ext uri="{FF2B5EF4-FFF2-40B4-BE49-F238E27FC236}">
                <a16:creationId xmlns:a16="http://schemas.microsoft.com/office/drawing/2014/main" id="{07918CCE-5AC5-6B3C-8A03-0015F36C2F9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031122989"/>
      </p:ext>
    </p:extLst>
  </p:cSld>
  <p:clrMapOvr>
    <a:masterClrMapping/>
  </p:clrMapOvr>
  <mc:AlternateContent xmlns:mc="http://schemas.openxmlformats.org/markup-compatibility/2006" xmlns:p14="http://schemas.microsoft.com/office/powerpoint/2010/main">
    <mc:Choice Requires="p14">
      <p:transition spd="slow" p14:dur="2000" advTm="13188"/>
    </mc:Choice>
    <mc:Fallback xmlns="">
      <p:transition spd="slow" advTm="131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cxnSp>
        <p:nvCxnSpPr>
          <p:cNvPr id="15" name="Connecteur droit avec flèche 14">
            <a:extLst>
              <a:ext uri="{FF2B5EF4-FFF2-40B4-BE49-F238E27FC236}">
                <a16:creationId xmlns:a16="http://schemas.microsoft.com/office/drawing/2014/main" id="{596BE4AA-9098-4495-A490-81E170F6E922}"/>
              </a:ext>
            </a:extLst>
          </p:cNvPr>
          <p:cNvCxnSpPr/>
          <p:nvPr/>
        </p:nvCxnSpPr>
        <p:spPr>
          <a:xfrm flipH="1" flipV="1">
            <a:off x="3380198" y="2730416"/>
            <a:ext cx="1512168" cy="56114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pic>
        <p:nvPicPr>
          <p:cNvPr id="3" name="Image 2">
            <a:extLst>
              <a:ext uri="{FF2B5EF4-FFF2-40B4-BE49-F238E27FC236}">
                <a16:creationId xmlns:a16="http://schemas.microsoft.com/office/drawing/2014/main" id="{F8BC296E-A3E8-8B98-81E6-C16288821C15}"/>
              </a:ext>
            </a:extLst>
          </p:cNvPr>
          <p:cNvPicPr>
            <a:picLocks noChangeAspect="1"/>
          </p:cNvPicPr>
          <p:nvPr/>
        </p:nvPicPr>
        <p:blipFill>
          <a:blip r:embed="rId5"/>
          <a:stretch>
            <a:fillRect/>
          </a:stretch>
        </p:blipFill>
        <p:spPr>
          <a:xfrm>
            <a:off x="1529032" y="2543175"/>
            <a:ext cx="5314950" cy="2219325"/>
          </a:xfrm>
          <a:prstGeom prst="rect">
            <a:avLst/>
          </a:prstGeom>
        </p:spPr>
      </p:pic>
      <p:sp>
        <p:nvSpPr>
          <p:cNvPr id="5" name="Ellipse 4">
            <a:extLst>
              <a:ext uri="{FF2B5EF4-FFF2-40B4-BE49-F238E27FC236}">
                <a16:creationId xmlns:a16="http://schemas.microsoft.com/office/drawing/2014/main" id="{BAC9F05C-3B9D-B2B6-A6BB-5B2917101A96}"/>
              </a:ext>
            </a:extLst>
          </p:cNvPr>
          <p:cNvSpPr/>
          <p:nvPr/>
        </p:nvSpPr>
        <p:spPr>
          <a:xfrm>
            <a:off x="3143892" y="2543175"/>
            <a:ext cx="369870" cy="354138"/>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7" name="ZoneTexte 6">
            <a:extLst>
              <a:ext uri="{FF2B5EF4-FFF2-40B4-BE49-F238E27FC236}">
                <a16:creationId xmlns:a16="http://schemas.microsoft.com/office/drawing/2014/main" id="{74E1F7B4-8460-8C21-A257-462B4C54267B}"/>
              </a:ext>
            </a:extLst>
          </p:cNvPr>
          <p:cNvSpPr txBox="1"/>
          <p:nvPr/>
        </p:nvSpPr>
        <p:spPr>
          <a:xfrm>
            <a:off x="5662405" y="2932917"/>
            <a:ext cx="2157385" cy="461665"/>
          </a:xfrm>
          <a:prstGeom prst="rect">
            <a:avLst/>
          </a:prstGeom>
          <a:noFill/>
        </p:spPr>
        <p:txBody>
          <a:bodyPr wrap="none" rtlCol="0">
            <a:spAutoFit/>
          </a:bodyPr>
          <a:lstStyle/>
          <a:p>
            <a:r>
              <a:rPr lang="fr-BE" sz="2400" dirty="0"/>
              <a:t>nom du tableau</a:t>
            </a:r>
          </a:p>
        </p:txBody>
      </p:sp>
      <p:pic>
        <p:nvPicPr>
          <p:cNvPr id="4" name="Audio 3">
            <a:hlinkClick r:id="" action="ppaction://media"/>
            <a:extLst>
              <a:ext uri="{FF2B5EF4-FFF2-40B4-BE49-F238E27FC236}">
                <a16:creationId xmlns:a16="http://schemas.microsoft.com/office/drawing/2014/main" id="{A0B09EC3-D3D2-3897-5CA1-6A0F705881C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853257376"/>
      </p:ext>
    </p:extLst>
  </p:cSld>
  <p:clrMapOvr>
    <a:masterClrMapping/>
  </p:clrMapOvr>
  <mc:AlternateContent xmlns:mc="http://schemas.openxmlformats.org/markup-compatibility/2006" xmlns:p14="http://schemas.microsoft.com/office/powerpoint/2010/main">
    <mc:Choice Requires="p14">
      <p:transition spd="slow" p14:dur="2000" advTm="40313"/>
    </mc:Choice>
    <mc:Fallback xmlns="">
      <p:transition spd="slow" advTm="403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pic>
        <p:nvPicPr>
          <p:cNvPr id="11" name="Image 10">
            <a:extLst>
              <a:ext uri="{FF2B5EF4-FFF2-40B4-BE49-F238E27FC236}">
                <a16:creationId xmlns:a16="http://schemas.microsoft.com/office/drawing/2014/main" id="{6AFE9CD9-CB8A-3ABB-E9E6-2C23CED3647E}"/>
              </a:ext>
            </a:extLst>
          </p:cNvPr>
          <p:cNvPicPr>
            <a:picLocks noChangeAspect="1"/>
          </p:cNvPicPr>
          <p:nvPr/>
        </p:nvPicPr>
        <p:blipFill>
          <a:blip r:embed="rId5"/>
          <a:stretch>
            <a:fillRect/>
          </a:stretch>
        </p:blipFill>
        <p:spPr>
          <a:xfrm>
            <a:off x="1529032" y="2543175"/>
            <a:ext cx="5314950" cy="2219325"/>
          </a:xfrm>
          <a:prstGeom prst="rect">
            <a:avLst/>
          </a:prstGeom>
        </p:spPr>
      </p:pic>
      <p:sp>
        <p:nvSpPr>
          <p:cNvPr id="17" name="Ellipse 16">
            <a:extLst>
              <a:ext uri="{FF2B5EF4-FFF2-40B4-BE49-F238E27FC236}">
                <a16:creationId xmlns:a16="http://schemas.microsoft.com/office/drawing/2014/main" id="{30F0DDB8-7211-B83B-BD42-A55ECB99059F}"/>
              </a:ext>
            </a:extLst>
          </p:cNvPr>
          <p:cNvSpPr/>
          <p:nvPr/>
        </p:nvSpPr>
        <p:spPr>
          <a:xfrm>
            <a:off x="2478505" y="2543175"/>
            <a:ext cx="445169" cy="401935"/>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19" name="ZoneTexte 18">
            <a:extLst>
              <a:ext uri="{FF2B5EF4-FFF2-40B4-BE49-F238E27FC236}">
                <a16:creationId xmlns:a16="http://schemas.microsoft.com/office/drawing/2014/main" id="{090C57ED-F716-129B-03E5-AEBF60847E79}"/>
              </a:ext>
            </a:extLst>
          </p:cNvPr>
          <p:cNvSpPr txBox="1"/>
          <p:nvPr/>
        </p:nvSpPr>
        <p:spPr>
          <a:xfrm>
            <a:off x="4983799" y="2763256"/>
            <a:ext cx="2883866" cy="461665"/>
          </a:xfrm>
          <a:prstGeom prst="rect">
            <a:avLst/>
          </a:prstGeom>
          <a:noFill/>
        </p:spPr>
        <p:txBody>
          <a:bodyPr wrap="none" rtlCol="0">
            <a:spAutoFit/>
          </a:bodyPr>
          <a:lstStyle/>
          <a:p>
            <a:r>
              <a:rPr lang="fr-BE" sz="2400" dirty="0"/>
              <a:t>Toutes de même type</a:t>
            </a:r>
          </a:p>
        </p:txBody>
      </p:sp>
      <p:pic>
        <p:nvPicPr>
          <p:cNvPr id="3" name="Audio 2">
            <a:hlinkClick r:id="" action="ppaction://media"/>
            <a:extLst>
              <a:ext uri="{FF2B5EF4-FFF2-40B4-BE49-F238E27FC236}">
                <a16:creationId xmlns:a16="http://schemas.microsoft.com/office/drawing/2014/main" id="{51096CE9-FB8A-93B9-86E4-307E6A5AAE1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767688536"/>
      </p:ext>
    </p:extLst>
  </p:cSld>
  <p:clrMapOvr>
    <a:masterClrMapping/>
  </p:clrMapOvr>
  <mc:AlternateContent xmlns:mc="http://schemas.openxmlformats.org/markup-compatibility/2006" xmlns:p14="http://schemas.microsoft.com/office/powerpoint/2010/main">
    <mc:Choice Requires="p14">
      <p:transition spd="slow" p14:dur="2000" advTm="12838"/>
    </mc:Choice>
    <mc:Fallback xmlns="">
      <p:transition spd="slow" advTm="12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sp>
        <p:nvSpPr>
          <p:cNvPr id="29" name="ZoneTexte 28">
            <a:extLst>
              <a:ext uri="{FF2B5EF4-FFF2-40B4-BE49-F238E27FC236}">
                <a16:creationId xmlns:a16="http://schemas.microsoft.com/office/drawing/2014/main" id="{C694D1DB-405E-4E22-A0C8-AAE0E4B7532D}"/>
              </a:ext>
            </a:extLst>
          </p:cNvPr>
          <p:cNvSpPr txBox="1"/>
          <p:nvPr/>
        </p:nvSpPr>
        <p:spPr>
          <a:xfrm>
            <a:off x="2650696" y="4984079"/>
            <a:ext cx="6133217" cy="830997"/>
          </a:xfrm>
          <a:prstGeom prst="rect">
            <a:avLst/>
          </a:prstGeom>
          <a:noFill/>
        </p:spPr>
        <p:txBody>
          <a:bodyPr wrap="none" rtlCol="0">
            <a:spAutoFit/>
          </a:bodyPr>
          <a:lstStyle/>
          <a:p>
            <a:r>
              <a:rPr lang="fr-BE" sz="2400" dirty="0"/>
              <a:t>Les cases sont différenciées les unes des autres </a:t>
            </a:r>
          </a:p>
          <a:p>
            <a:r>
              <a:rPr lang="fr-BE" sz="2400" dirty="0"/>
              <a:t>par la valeur d’un indice</a:t>
            </a:r>
          </a:p>
        </p:txBody>
      </p:sp>
      <p:pic>
        <p:nvPicPr>
          <p:cNvPr id="9" name="Image 8">
            <a:extLst>
              <a:ext uri="{FF2B5EF4-FFF2-40B4-BE49-F238E27FC236}">
                <a16:creationId xmlns:a16="http://schemas.microsoft.com/office/drawing/2014/main" id="{BC390B8E-EA92-D244-A47B-0EEF62D91773}"/>
              </a:ext>
            </a:extLst>
          </p:cNvPr>
          <p:cNvPicPr>
            <a:picLocks noChangeAspect="1"/>
          </p:cNvPicPr>
          <p:nvPr/>
        </p:nvPicPr>
        <p:blipFill>
          <a:blip r:embed="rId5"/>
          <a:stretch>
            <a:fillRect/>
          </a:stretch>
        </p:blipFill>
        <p:spPr>
          <a:xfrm>
            <a:off x="1529032" y="2543175"/>
            <a:ext cx="5314950" cy="2219325"/>
          </a:xfrm>
          <a:prstGeom prst="rect">
            <a:avLst/>
          </a:prstGeom>
        </p:spPr>
      </p:pic>
      <p:sp>
        <p:nvSpPr>
          <p:cNvPr id="11" name="Ellipse 10">
            <a:extLst>
              <a:ext uri="{FF2B5EF4-FFF2-40B4-BE49-F238E27FC236}">
                <a16:creationId xmlns:a16="http://schemas.microsoft.com/office/drawing/2014/main" id="{3A04BEF0-8A8F-ED0E-2FB4-88B22CB62A22}"/>
              </a:ext>
            </a:extLst>
          </p:cNvPr>
          <p:cNvSpPr/>
          <p:nvPr/>
        </p:nvSpPr>
        <p:spPr>
          <a:xfrm>
            <a:off x="1656551" y="4022397"/>
            <a:ext cx="534256" cy="351416"/>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13" name="Ellipse 12">
            <a:extLst>
              <a:ext uri="{FF2B5EF4-FFF2-40B4-BE49-F238E27FC236}">
                <a16:creationId xmlns:a16="http://schemas.microsoft.com/office/drawing/2014/main" id="{0A386A36-4975-614E-E030-300DC204EC9B}"/>
              </a:ext>
            </a:extLst>
          </p:cNvPr>
          <p:cNvSpPr/>
          <p:nvPr/>
        </p:nvSpPr>
        <p:spPr>
          <a:xfrm>
            <a:off x="2318326" y="4007978"/>
            <a:ext cx="534256" cy="351417"/>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15" name="Ellipse 14">
            <a:extLst>
              <a:ext uri="{FF2B5EF4-FFF2-40B4-BE49-F238E27FC236}">
                <a16:creationId xmlns:a16="http://schemas.microsoft.com/office/drawing/2014/main" id="{72BC7032-95F0-E87C-6007-0C0FC78617C5}"/>
              </a:ext>
            </a:extLst>
          </p:cNvPr>
          <p:cNvSpPr/>
          <p:nvPr/>
        </p:nvSpPr>
        <p:spPr>
          <a:xfrm>
            <a:off x="2980101" y="4022397"/>
            <a:ext cx="534256" cy="351416"/>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30" name="Ellipse 29">
            <a:extLst>
              <a:ext uri="{FF2B5EF4-FFF2-40B4-BE49-F238E27FC236}">
                <a16:creationId xmlns:a16="http://schemas.microsoft.com/office/drawing/2014/main" id="{B0CDF590-0FFF-BFBE-87FE-0DFA9A6CD13E}"/>
              </a:ext>
            </a:extLst>
          </p:cNvPr>
          <p:cNvSpPr/>
          <p:nvPr/>
        </p:nvSpPr>
        <p:spPr>
          <a:xfrm>
            <a:off x="3579493" y="4041032"/>
            <a:ext cx="534256" cy="351416"/>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31" name="Ellipse 30">
            <a:extLst>
              <a:ext uri="{FF2B5EF4-FFF2-40B4-BE49-F238E27FC236}">
                <a16:creationId xmlns:a16="http://schemas.microsoft.com/office/drawing/2014/main" id="{E0E434DB-D3AC-79B4-6BE1-4E2E41670578}"/>
              </a:ext>
            </a:extLst>
          </p:cNvPr>
          <p:cNvSpPr/>
          <p:nvPr/>
        </p:nvSpPr>
        <p:spPr>
          <a:xfrm>
            <a:off x="4303651" y="4041032"/>
            <a:ext cx="534256" cy="351416"/>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32" name="Ellipse 31">
            <a:extLst>
              <a:ext uri="{FF2B5EF4-FFF2-40B4-BE49-F238E27FC236}">
                <a16:creationId xmlns:a16="http://schemas.microsoft.com/office/drawing/2014/main" id="{C1F53FD4-99D8-5E5E-73DF-03C337DB5735}"/>
              </a:ext>
            </a:extLst>
          </p:cNvPr>
          <p:cNvSpPr/>
          <p:nvPr/>
        </p:nvSpPr>
        <p:spPr>
          <a:xfrm>
            <a:off x="4937536" y="4022397"/>
            <a:ext cx="534256" cy="351416"/>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33" name="Ellipse 32">
            <a:extLst>
              <a:ext uri="{FF2B5EF4-FFF2-40B4-BE49-F238E27FC236}">
                <a16:creationId xmlns:a16="http://schemas.microsoft.com/office/drawing/2014/main" id="{44B32384-DF3F-4B36-BC61-C2D655977107}"/>
              </a:ext>
            </a:extLst>
          </p:cNvPr>
          <p:cNvSpPr/>
          <p:nvPr/>
        </p:nvSpPr>
        <p:spPr>
          <a:xfrm>
            <a:off x="5623631" y="4041032"/>
            <a:ext cx="534256" cy="351416"/>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34" name="Ellipse 33">
            <a:extLst>
              <a:ext uri="{FF2B5EF4-FFF2-40B4-BE49-F238E27FC236}">
                <a16:creationId xmlns:a16="http://schemas.microsoft.com/office/drawing/2014/main" id="{152B4B46-3A60-5A2E-C8CA-1A005DC85473}"/>
              </a:ext>
            </a:extLst>
          </p:cNvPr>
          <p:cNvSpPr/>
          <p:nvPr/>
        </p:nvSpPr>
        <p:spPr>
          <a:xfrm>
            <a:off x="6185954" y="4055890"/>
            <a:ext cx="534256" cy="351416"/>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pic>
        <p:nvPicPr>
          <p:cNvPr id="4" name="Audio 3">
            <a:hlinkClick r:id="" action="ppaction://media"/>
            <a:extLst>
              <a:ext uri="{FF2B5EF4-FFF2-40B4-BE49-F238E27FC236}">
                <a16:creationId xmlns:a16="http://schemas.microsoft.com/office/drawing/2014/main" id="{41345A7C-674F-7203-956C-81656EFC739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420391442"/>
      </p:ext>
    </p:extLst>
  </p:cSld>
  <p:clrMapOvr>
    <a:masterClrMapping/>
  </p:clrMapOvr>
  <mc:AlternateContent xmlns:mc="http://schemas.openxmlformats.org/markup-compatibility/2006" xmlns:p14="http://schemas.microsoft.com/office/powerpoint/2010/main">
    <mc:Choice Requires="p14">
      <p:transition spd="slow" p14:dur="2000" advTm="8548"/>
    </mc:Choice>
    <mc:Fallback xmlns="">
      <p:transition spd="slow" advTm="85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sp>
        <p:nvSpPr>
          <p:cNvPr id="19" name="ZoneTexte 18">
            <a:extLst>
              <a:ext uri="{FF2B5EF4-FFF2-40B4-BE49-F238E27FC236}">
                <a16:creationId xmlns:a16="http://schemas.microsoft.com/office/drawing/2014/main" id="{1E42D2BE-7107-40C6-8673-8A13D8FD845B}"/>
              </a:ext>
            </a:extLst>
          </p:cNvPr>
          <p:cNvSpPr txBox="1"/>
          <p:nvPr/>
        </p:nvSpPr>
        <p:spPr>
          <a:xfrm>
            <a:off x="3087820" y="5057507"/>
            <a:ext cx="5170390" cy="1200329"/>
          </a:xfrm>
          <a:prstGeom prst="rect">
            <a:avLst/>
          </a:prstGeom>
          <a:noFill/>
        </p:spPr>
        <p:txBody>
          <a:bodyPr wrap="none" rtlCol="0">
            <a:spAutoFit/>
          </a:bodyPr>
          <a:lstStyle/>
          <a:p>
            <a:r>
              <a:rPr lang="fr-BE" sz="2400" dirty="0"/>
              <a:t>Une case en particulier est désignée par</a:t>
            </a:r>
          </a:p>
          <a:p>
            <a:r>
              <a:rPr lang="fr-BE" sz="2400" dirty="0"/>
              <a:t>Le nom de la table</a:t>
            </a:r>
          </a:p>
          <a:p>
            <a:r>
              <a:rPr lang="fr-BE" sz="2400" dirty="0"/>
              <a:t>La valeur de l’indice</a:t>
            </a:r>
          </a:p>
        </p:txBody>
      </p:sp>
      <p:pic>
        <p:nvPicPr>
          <p:cNvPr id="3" name="Image 2">
            <a:extLst>
              <a:ext uri="{FF2B5EF4-FFF2-40B4-BE49-F238E27FC236}">
                <a16:creationId xmlns:a16="http://schemas.microsoft.com/office/drawing/2014/main" id="{F68EFA1B-0EA1-BBE6-1370-B722AD92F9C7}"/>
              </a:ext>
            </a:extLst>
          </p:cNvPr>
          <p:cNvPicPr>
            <a:picLocks noChangeAspect="1"/>
          </p:cNvPicPr>
          <p:nvPr/>
        </p:nvPicPr>
        <p:blipFill>
          <a:blip r:embed="rId5"/>
          <a:stretch>
            <a:fillRect/>
          </a:stretch>
        </p:blipFill>
        <p:spPr>
          <a:xfrm>
            <a:off x="1529032" y="2543175"/>
            <a:ext cx="5314950" cy="2219325"/>
          </a:xfrm>
          <a:prstGeom prst="rect">
            <a:avLst/>
          </a:prstGeom>
        </p:spPr>
      </p:pic>
      <p:sp>
        <p:nvSpPr>
          <p:cNvPr id="5" name="Ellipse 4">
            <a:extLst>
              <a:ext uri="{FF2B5EF4-FFF2-40B4-BE49-F238E27FC236}">
                <a16:creationId xmlns:a16="http://schemas.microsoft.com/office/drawing/2014/main" id="{0928E735-82BA-5AEB-1FB9-E393900B003E}"/>
              </a:ext>
            </a:extLst>
          </p:cNvPr>
          <p:cNvSpPr/>
          <p:nvPr/>
        </p:nvSpPr>
        <p:spPr>
          <a:xfrm>
            <a:off x="4792364" y="4015555"/>
            <a:ext cx="636997" cy="441788"/>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cxnSp>
        <p:nvCxnSpPr>
          <p:cNvPr id="7" name="Connecteur droit avec flèche 6">
            <a:extLst>
              <a:ext uri="{FF2B5EF4-FFF2-40B4-BE49-F238E27FC236}">
                <a16:creationId xmlns:a16="http://schemas.microsoft.com/office/drawing/2014/main" id="{5BA756E1-28B0-2556-0F74-B0878CA28438}"/>
              </a:ext>
            </a:extLst>
          </p:cNvPr>
          <p:cNvCxnSpPr>
            <a:cxnSpLocks/>
          </p:cNvCxnSpPr>
          <p:nvPr/>
        </p:nvCxnSpPr>
        <p:spPr>
          <a:xfrm flipH="1">
            <a:off x="4798850" y="4457343"/>
            <a:ext cx="312012" cy="73585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pic>
        <p:nvPicPr>
          <p:cNvPr id="4" name="Audio 3">
            <a:hlinkClick r:id="" action="ppaction://media"/>
            <a:extLst>
              <a:ext uri="{FF2B5EF4-FFF2-40B4-BE49-F238E27FC236}">
                <a16:creationId xmlns:a16="http://schemas.microsoft.com/office/drawing/2014/main" id="{5624735F-39EB-3F75-7163-4819DCC095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128751161"/>
      </p:ext>
    </p:extLst>
  </p:cSld>
  <p:clrMapOvr>
    <a:masterClrMapping/>
  </p:clrMapOvr>
  <mc:AlternateContent xmlns:mc="http://schemas.openxmlformats.org/markup-compatibility/2006" xmlns:p14="http://schemas.microsoft.com/office/powerpoint/2010/main">
    <mc:Choice Requires="p14">
      <p:transition spd="slow" p14:dur="2000" advTm="43161"/>
    </mc:Choice>
    <mc:Fallback xmlns="">
      <p:transition spd="slow" advTm="43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sp>
        <p:nvSpPr>
          <p:cNvPr id="13" name="ZoneTexte 12">
            <a:extLst>
              <a:ext uri="{FF2B5EF4-FFF2-40B4-BE49-F238E27FC236}">
                <a16:creationId xmlns:a16="http://schemas.microsoft.com/office/drawing/2014/main" id="{8BF00385-EB1E-47B0-A9E4-51C8C5669E84}"/>
              </a:ext>
            </a:extLst>
          </p:cNvPr>
          <p:cNvSpPr txBox="1"/>
          <p:nvPr/>
        </p:nvSpPr>
        <p:spPr>
          <a:xfrm>
            <a:off x="2414207" y="5018373"/>
            <a:ext cx="5784789" cy="584775"/>
          </a:xfrm>
          <a:prstGeom prst="rect">
            <a:avLst/>
          </a:prstGeom>
          <a:noFill/>
        </p:spPr>
        <p:txBody>
          <a:bodyPr wrap="none" rtlCol="0">
            <a:spAutoFit/>
          </a:bodyPr>
          <a:lstStyle/>
          <a:p>
            <a:r>
              <a:rPr lang="fr-BE" sz="3200" dirty="0">
                <a:sym typeface="Wingdings"/>
              </a:rPr>
              <a:t> </a:t>
            </a:r>
            <a:r>
              <a:rPr lang="fr-BE" sz="2400" dirty="0">
                <a:sym typeface="Wingdings"/>
              </a:rPr>
              <a:t>  En Java, l</a:t>
            </a:r>
            <a:r>
              <a:rPr lang="fr-BE" sz="2400" dirty="0"/>
              <a:t>a 1</a:t>
            </a:r>
            <a:r>
              <a:rPr lang="fr-BE" sz="2400" baseline="30000" dirty="0"/>
              <a:t>ère</a:t>
            </a:r>
            <a:r>
              <a:rPr lang="fr-BE" sz="2400" dirty="0"/>
              <a:t> case se trouve à l’indice 0</a:t>
            </a:r>
          </a:p>
        </p:txBody>
      </p:sp>
      <p:pic>
        <p:nvPicPr>
          <p:cNvPr id="5" name="Image 4">
            <a:extLst>
              <a:ext uri="{FF2B5EF4-FFF2-40B4-BE49-F238E27FC236}">
                <a16:creationId xmlns:a16="http://schemas.microsoft.com/office/drawing/2014/main" id="{7CC75987-5BED-D0BB-F0DA-2D1E9391FCBE}"/>
              </a:ext>
            </a:extLst>
          </p:cNvPr>
          <p:cNvPicPr>
            <a:picLocks noChangeAspect="1"/>
          </p:cNvPicPr>
          <p:nvPr/>
        </p:nvPicPr>
        <p:blipFill>
          <a:blip r:embed="rId5"/>
          <a:stretch>
            <a:fillRect/>
          </a:stretch>
        </p:blipFill>
        <p:spPr>
          <a:xfrm>
            <a:off x="1529032" y="2543175"/>
            <a:ext cx="5314950" cy="2219325"/>
          </a:xfrm>
          <a:prstGeom prst="rect">
            <a:avLst/>
          </a:prstGeom>
        </p:spPr>
      </p:pic>
      <p:sp>
        <p:nvSpPr>
          <p:cNvPr id="7" name="Ellipse 6">
            <a:extLst>
              <a:ext uri="{FF2B5EF4-FFF2-40B4-BE49-F238E27FC236}">
                <a16:creationId xmlns:a16="http://schemas.microsoft.com/office/drawing/2014/main" id="{CAB43B11-6802-9220-10E6-B6BA81F900A0}"/>
              </a:ext>
            </a:extLst>
          </p:cNvPr>
          <p:cNvSpPr/>
          <p:nvPr/>
        </p:nvSpPr>
        <p:spPr>
          <a:xfrm>
            <a:off x="1634306" y="3975120"/>
            <a:ext cx="636997" cy="441788"/>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pic>
        <p:nvPicPr>
          <p:cNvPr id="3" name="Audio 2">
            <a:hlinkClick r:id="" action="ppaction://media"/>
            <a:extLst>
              <a:ext uri="{FF2B5EF4-FFF2-40B4-BE49-F238E27FC236}">
                <a16:creationId xmlns:a16="http://schemas.microsoft.com/office/drawing/2014/main" id="{A8BDAF87-003A-F959-23C0-A5757D002E1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654897665"/>
      </p:ext>
    </p:extLst>
  </p:cSld>
  <p:clrMapOvr>
    <a:masterClrMapping/>
  </p:clrMapOvr>
  <mc:AlternateContent xmlns:mc="http://schemas.openxmlformats.org/markup-compatibility/2006" xmlns:p14="http://schemas.microsoft.com/office/powerpoint/2010/main">
    <mc:Choice Requires="p14">
      <p:transition spd="slow" p14:dur="2000" advTm="21400"/>
    </mc:Choice>
    <mc:Fallback xmlns="">
      <p:transition spd="slow" advTm="214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pic>
        <p:nvPicPr>
          <p:cNvPr id="5" name="Image 4">
            <a:extLst>
              <a:ext uri="{FF2B5EF4-FFF2-40B4-BE49-F238E27FC236}">
                <a16:creationId xmlns:a16="http://schemas.microsoft.com/office/drawing/2014/main" id="{7CC75987-5BED-D0BB-F0DA-2D1E9391FCBE}"/>
              </a:ext>
            </a:extLst>
          </p:cNvPr>
          <p:cNvPicPr>
            <a:picLocks noChangeAspect="1"/>
          </p:cNvPicPr>
          <p:nvPr/>
        </p:nvPicPr>
        <p:blipFill>
          <a:blip r:embed="rId5"/>
          <a:stretch>
            <a:fillRect/>
          </a:stretch>
        </p:blipFill>
        <p:spPr>
          <a:xfrm>
            <a:off x="1529032" y="2543175"/>
            <a:ext cx="5314950" cy="2219325"/>
          </a:xfrm>
          <a:prstGeom prst="rect">
            <a:avLst/>
          </a:prstGeom>
        </p:spPr>
      </p:pic>
      <p:sp>
        <p:nvSpPr>
          <p:cNvPr id="7" name="Ellipse 6">
            <a:extLst>
              <a:ext uri="{FF2B5EF4-FFF2-40B4-BE49-F238E27FC236}">
                <a16:creationId xmlns:a16="http://schemas.microsoft.com/office/drawing/2014/main" id="{CAB43B11-6802-9220-10E6-B6BA81F900A0}"/>
              </a:ext>
            </a:extLst>
          </p:cNvPr>
          <p:cNvSpPr/>
          <p:nvPr/>
        </p:nvSpPr>
        <p:spPr>
          <a:xfrm>
            <a:off x="1634306" y="3975120"/>
            <a:ext cx="636997" cy="441788"/>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3" name="Espace réservé du contenu 3">
            <a:extLst>
              <a:ext uri="{FF2B5EF4-FFF2-40B4-BE49-F238E27FC236}">
                <a16:creationId xmlns:a16="http://schemas.microsoft.com/office/drawing/2014/main" id="{D0EA1AB0-1E52-5D2C-B418-C7955413A874}"/>
              </a:ext>
            </a:extLst>
          </p:cNvPr>
          <p:cNvSpPr txBox="1">
            <a:spLocks/>
          </p:cNvSpPr>
          <p:nvPr/>
        </p:nvSpPr>
        <p:spPr>
          <a:xfrm rot="888880">
            <a:off x="5250613" y="3005514"/>
            <a:ext cx="5597686" cy="523220"/>
          </a:xfrm>
          <a:prstGeom prst="rect">
            <a:avLst/>
          </a:prstGeom>
          <a:noFill/>
        </p:spPr>
        <p:txBody>
          <a:bodyPr vert="horz" wrap="non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fr-BE" sz="2800" dirty="0" err="1">
                <a:solidFill>
                  <a:srgbClr val="FF0000"/>
                </a:solidFill>
              </a:rPr>
              <a:t>ArrayIndexOutOfBoundsException</a:t>
            </a:r>
            <a:r>
              <a:rPr lang="fr-BE" sz="2800" dirty="0">
                <a:solidFill>
                  <a:srgbClr val="FF0000"/>
                </a:solidFill>
              </a:rPr>
              <a:t> !!!</a:t>
            </a:r>
          </a:p>
        </p:txBody>
      </p:sp>
      <p:sp>
        <p:nvSpPr>
          <p:cNvPr id="4" name="Espace réservé du contenu 3">
            <a:extLst>
              <a:ext uri="{FF2B5EF4-FFF2-40B4-BE49-F238E27FC236}">
                <a16:creationId xmlns:a16="http://schemas.microsoft.com/office/drawing/2014/main" id="{5962DC48-71F2-23E1-784F-FECCE990B703}"/>
              </a:ext>
            </a:extLst>
          </p:cNvPr>
          <p:cNvSpPr txBox="1">
            <a:spLocks/>
          </p:cNvSpPr>
          <p:nvPr/>
        </p:nvSpPr>
        <p:spPr>
          <a:xfrm>
            <a:off x="1529032" y="5113969"/>
            <a:ext cx="9621673" cy="1040285"/>
          </a:xfrm>
          <a:prstGeom prst="rect">
            <a:avLst/>
          </a:prstGeom>
          <a:noFill/>
        </p:spPr>
        <p:txBody>
          <a:bodyPr vert="horz" wrap="non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fr-BE" sz="2800" dirty="0">
                <a:solidFill>
                  <a:srgbClr val="FF0000"/>
                </a:solidFill>
              </a:rPr>
              <a:t>La table possède 2 extrémités. Il faut penser à 2 sorties de table :</a:t>
            </a:r>
          </a:p>
          <a:p>
            <a:pPr marL="0" indent="0">
              <a:buFont typeface="Arial" panose="020B0604020202020204" pitchFamily="34" charset="0"/>
              <a:buNone/>
            </a:pPr>
            <a:r>
              <a:rPr lang="fr-BE" sz="2800" dirty="0">
                <a:solidFill>
                  <a:srgbClr val="FF0000"/>
                </a:solidFill>
              </a:rPr>
              <a:t>indice &lt; 0     indice 	&gt;= </a:t>
            </a:r>
            <a:r>
              <a:rPr lang="fr-BE" sz="2800" dirty="0" err="1">
                <a:solidFill>
                  <a:srgbClr val="FF0000"/>
                </a:solidFill>
              </a:rPr>
              <a:t>t.length</a:t>
            </a:r>
            <a:endParaRPr lang="fr-BE" sz="2800" dirty="0">
              <a:solidFill>
                <a:srgbClr val="FF0000"/>
              </a:solidFill>
            </a:endParaRPr>
          </a:p>
        </p:txBody>
      </p:sp>
      <p:pic>
        <p:nvPicPr>
          <p:cNvPr id="6" name="Audio 5">
            <a:hlinkClick r:id="" action="ppaction://media"/>
            <a:extLst>
              <a:ext uri="{FF2B5EF4-FFF2-40B4-BE49-F238E27FC236}">
                <a16:creationId xmlns:a16="http://schemas.microsoft.com/office/drawing/2014/main" id="{EF6AF512-80EF-2F80-7017-12BDD00C813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867434197"/>
      </p:ext>
    </p:extLst>
  </p:cSld>
  <p:clrMapOvr>
    <a:masterClrMapping/>
  </p:clrMapOvr>
  <mc:AlternateContent xmlns:mc="http://schemas.openxmlformats.org/markup-compatibility/2006" xmlns:p14="http://schemas.microsoft.com/office/powerpoint/2010/main">
    <mc:Choice Requires="p14">
      <p:transition spd="slow" p14:dur="2000" advTm="55192"/>
    </mc:Choice>
    <mc:Fallback xmlns="">
      <p:transition spd="slow" advTm="55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sp>
        <p:nvSpPr>
          <p:cNvPr id="15" name="ZoneTexte 14">
            <a:extLst>
              <a:ext uri="{FF2B5EF4-FFF2-40B4-BE49-F238E27FC236}">
                <a16:creationId xmlns:a16="http://schemas.microsoft.com/office/drawing/2014/main" id="{3AE8C073-4B17-4157-B1EF-ABCFE6305005}"/>
              </a:ext>
            </a:extLst>
          </p:cNvPr>
          <p:cNvSpPr txBox="1"/>
          <p:nvPr/>
        </p:nvSpPr>
        <p:spPr>
          <a:xfrm>
            <a:off x="2631609" y="4984079"/>
            <a:ext cx="3810595" cy="830997"/>
          </a:xfrm>
          <a:prstGeom prst="rect">
            <a:avLst/>
          </a:prstGeom>
          <a:noFill/>
        </p:spPr>
        <p:txBody>
          <a:bodyPr wrap="none" rtlCol="0">
            <a:spAutoFit/>
          </a:bodyPr>
          <a:lstStyle/>
          <a:p>
            <a:r>
              <a:rPr lang="fr-BE" sz="2400" dirty="0"/>
              <a:t>En Java</a:t>
            </a:r>
          </a:p>
          <a:p>
            <a:r>
              <a:rPr lang="fr-BE" sz="2400" dirty="0"/>
              <a:t>Un tableau est une référence</a:t>
            </a:r>
          </a:p>
        </p:txBody>
      </p:sp>
      <p:pic>
        <p:nvPicPr>
          <p:cNvPr id="3" name="Image 2">
            <a:extLst>
              <a:ext uri="{FF2B5EF4-FFF2-40B4-BE49-F238E27FC236}">
                <a16:creationId xmlns:a16="http://schemas.microsoft.com/office/drawing/2014/main" id="{3C390385-0594-625B-C415-7207FA9600F4}"/>
              </a:ext>
            </a:extLst>
          </p:cNvPr>
          <p:cNvPicPr>
            <a:picLocks noChangeAspect="1"/>
          </p:cNvPicPr>
          <p:nvPr/>
        </p:nvPicPr>
        <p:blipFill>
          <a:blip r:embed="rId5"/>
          <a:stretch>
            <a:fillRect/>
          </a:stretch>
        </p:blipFill>
        <p:spPr>
          <a:xfrm>
            <a:off x="1529032" y="2543175"/>
            <a:ext cx="5314950" cy="2219325"/>
          </a:xfrm>
          <a:prstGeom prst="rect">
            <a:avLst/>
          </a:prstGeom>
        </p:spPr>
      </p:pic>
      <p:cxnSp>
        <p:nvCxnSpPr>
          <p:cNvPr id="5" name="Connecteur droit avec flèche 4">
            <a:extLst>
              <a:ext uri="{FF2B5EF4-FFF2-40B4-BE49-F238E27FC236}">
                <a16:creationId xmlns:a16="http://schemas.microsoft.com/office/drawing/2014/main" id="{597E1B69-F993-B0CF-D444-2A84F43EB911}"/>
              </a:ext>
            </a:extLst>
          </p:cNvPr>
          <p:cNvCxnSpPr>
            <a:cxnSpLocks/>
          </p:cNvCxnSpPr>
          <p:nvPr/>
        </p:nvCxnSpPr>
        <p:spPr>
          <a:xfrm>
            <a:off x="1835347" y="3569812"/>
            <a:ext cx="1182815" cy="1414267"/>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pic>
        <p:nvPicPr>
          <p:cNvPr id="4" name="Audio 3">
            <a:hlinkClick r:id="" action="ppaction://media"/>
            <a:extLst>
              <a:ext uri="{FF2B5EF4-FFF2-40B4-BE49-F238E27FC236}">
                <a16:creationId xmlns:a16="http://schemas.microsoft.com/office/drawing/2014/main" id="{2D221A24-6DF5-1563-2B52-291139B792B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128402828"/>
      </p:ext>
    </p:extLst>
  </p:cSld>
  <p:clrMapOvr>
    <a:masterClrMapping/>
  </p:clrMapOvr>
  <mc:AlternateContent xmlns:mc="http://schemas.openxmlformats.org/markup-compatibility/2006" xmlns:p14="http://schemas.microsoft.com/office/powerpoint/2010/main">
    <mc:Choice Requires="p14">
      <p:transition spd="slow" p14:dur="2000" advTm="19313"/>
    </mc:Choice>
    <mc:Fallback xmlns="">
      <p:transition spd="slow" advTm="193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sp>
        <p:nvSpPr>
          <p:cNvPr id="15" name="ZoneTexte 14">
            <a:extLst>
              <a:ext uri="{FF2B5EF4-FFF2-40B4-BE49-F238E27FC236}">
                <a16:creationId xmlns:a16="http://schemas.microsoft.com/office/drawing/2014/main" id="{3AE8C073-4B17-4157-B1EF-ABCFE6305005}"/>
              </a:ext>
            </a:extLst>
          </p:cNvPr>
          <p:cNvSpPr txBox="1"/>
          <p:nvPr/>
        </p:nvSpPr>
        <p:spPr>
          <a:xfrm>
            <a:off x="2631609" y="4984079"/>
            <a:ext cx="3810595" cy="830997"/>
          </a:xfrm>
          <a:prstGeom prst="rect">
            <a:avLst/>
          </a:prstGeom>
          <a:noFill/>
        </p:spPr>
        <p:txBody>
          <a:bodyPr wrap="none" rtlCol="0">
            <a:spAutoFit/>
          </a:bodyPr>
          <a:lstStyle/>
          <a:p>
            <a:r>
              <a:rPr lang="fr-BE" sz="2400" dirty="0"/>
              <a:t>En Java</a:t>
            </a:r>
          </a:p>
          <a:p>
            <a:r>
              <a:rPr lang="fr-BE" sz="2400" dirty="0"/>
              <a:t>Un tableau est une référence</a:t>
            </a:r>
          </a:p>
        </p:txBody>
      </p:sp>
      <p:sp>
        <p:nvSpPr>
          <p:cNvPr id="13" name="ZoneTexte 12">
            <a:extLst>
              <a:ext uri="{FF2B5EF4-FFF2-40B4-BE49-F238E27FC236}">
                <a16:creationId xmlns:a16="http://schemas.microsoft.com/office/drawing/2014/main" id="{D7C4A6CE-C38B-494A-BA85-9391551B572D}"/>
              </a:ext>
            </a:extLst>
          </p:cNvPr>
          <p:cNvSpPr txBox="1"/>
          <p:nvPr/>
        </p:nvSpPr>
        <p:spPr>
          <a:xfrm>
            <a:off x="7099224" y="5232058"/>
            <a:ext cx="2492990" cy="400110"/>
          </a:xfrm>
          <a:prstGeom prst="rect">
            <a:avLst/>
          </a:prstGeom>
          <a:noFill/>
        </p:spPr>
        <p:txBody>
          <a:bodyPr wrap="none" rtlCol="0">
            <a:spAutoFit/>
          </a:bodyPr>
          <a:lstStyle/>
          <a:p>
            <a:r>
              <a:rPr lang="fr-BE" sz="2000" dirty="0">
                <a:latin typeface="Courier New" panose="02070309020205020404" pitchFamily="49" charset="0"/>
                <a:cs typeface="Courier New" panose="02070309020205020404" pitchFamily="49" charset="0"/>
              </a:rPr>
              <a:t>t = new </a:t>
            </a:r>
            <a:r>
              <a:rPr lang="fr-BE" sz="2000" dirty="0" err="1">
                <a:latin typeface="Courier New" panose="02070309020205020404" pitchFamily="49" charset="0"/>
                <a:cs typeface="Courier New" panose="02070309020205020404" pitchFamily="49" charset="0"/>
              </a:rPr>
              <a:t>int</a:t>
            </a:r>
            <a:r>
              <a:rPr lang="fr-BE" sz="2000" dirty="0">
                <a:latin typeface="Courier New" panose="02070309020205020404" pitchFamily="49" charset="0"/>
                <a:cs typeface="Courier New" panose="02070309020205020404" pitchFamily="49" charset="0"/>
              </a:rPr>
              <a:t>[8];</a:t>
            </a:r>
            <a:endParaRPr lang="fr-BE" sz="2000" dirty="0"/>
          </a:p>
        </p:txBody>
      </p:sp>
      <p:sp>
        <p:nvSpPr>
          <p:cNvPr id="19" name="ZoneTexte 18">
            <a:extLst>
              <a:ext uri="{FF2B5EF4-FFF2-40B4-BE49-F238E27FC236}">
                <a16:creationId xmlns:a16="http://schemas.microsoft.com/office/drawing/2014/main" id="{B7F458FC-DB79-4BFD-A74C-5D9E408A3E1E}"/>
              </a:ext>
            </a:extLst>
          </p:cNvPr>
          <p:cNvSpPr txBox="1"/>
          <p:nvPr/>
        </p:nvSpPr>
        <p:spPr>
          <a:xfrm>
            <a:off x="9522798" y="5960674"/>
            <a:ext cx="2029017" cy="523220"/>
          </a:xfrm>
          <a:prstGeom prst="rect">
            <a:avLst/>
          </a:prstGeom>
          <a:noFill/>
        </p:spPr>
        <p:txBody>
          <a:bodyPr wrap="none" rtlCol="0">
            <a:spAutoFit/>
          </a:bodyPr>
          <a:lstStyle/>
          <a:p>
            <a:r>
              <a:rPr lang="fr-BE" sz="2800" dirty="0"/>
              <a:t>ALLOCATION</a:t>
            </a:r>
          </a:p>
        </p:txBody>
      </p:sp>
      <p:pic>
        <p:nvPicPr>
          <p:cNvPr id="3" name="Image 2">
            <a:extLst>
              <a:ext uri="{FF2B5EF4-FFF2-40B4-BE49-F238E27FC236}">
                <a16:creationId xmlns:a16="http://schemas.microsoft.com/office/drawing/2014/main" id="{D6228D9E-83A3-8C34-6478-38379542944C}"/>
              </a:ext>
            </a:extLst>
          </p:cNvPr>
          <p:cNvPicPr>
            <a:picLocks noChangeAspect="1"/>
          </p:cNvPicPr>
          <p:nvPr/>
        </p:nvPicPr>
        <p:blipFill>
          <a:blip r:embed="rId5"/>
          <a:stretch>
            <a:fillRect/>
          </a:stretch>
        </p:blipFill>
        <p:spPr>
          <a:xfrm>
            <a:off x="1529032" y="2543175"/>
            <a:ext cx="5314950" cy="2219325"/>
          </a:xfrm>
          <a:prstGeom prst="rect">
            <a:avLst/>
          </a:prstGeom>
        </p:spPr>
      </p:pic>
      <p:cxnSp>
        <p:nvCxnSpPr>
          <p:cNvPr id="5" name="Connecteur droit avec flèche 4">
            <a:extLst>
              <a:ext uri="{FF2B5EF4-FFF2-40B4-BE49-F238E27FC236}">
                <a16:creationId xmlns:a16="http://schemas.microsoft.com/office/drawing/2014/main" id="{256F6A39-1DAF-1A06-A975-F790FE82EBAE}"/>
              </a:ext>
            </a:extLst>
          </p:cNvPr>
          <p:cNvCxnSpPr>
            <a:cxnSpLocks/>
          </p:cNvCxnSpPr>
          <p:nvPr/>
        </p:nvCxnSpPr>
        <p:spPr>
          <a:xfrm>
            <a:off x="1889158" y="3680110"/>
            <a:ext cx="1182815" cy="1414267"/>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pic>
        <p:nvPicPr>
          <p:cNvPr id="6" name="Audio 5">
            <a:hlinkClick r:id="" action="ppaction://media"/>
            <a:extLst>
              <a:ext uri="{FF2B5EF4-FFF2-40B4-BE49-F238E27FC236}">
                <a16:creationId xmlns:a16="http://schemas.microsoft.com/office/drawing/2014/main" id="{D65ADE82-C8C4-4883-8238-91819748488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753897273"/>
      </p:ext>
    </p:extLst>
  </p:cSld>
  <p:clrMapOvr>
    <a:masterClrMapping/>
  </p:clrMapOvr>
  <mc:AlternateContent xmlns:mc="http://schemas.openxmlformats.org/markup-compatibility/2006">
    <mc:Choice xmlns:p14="http://schemas.microsoft.com/office/powerpoint/2010/main" Requires="p14">
      <p:transition spd="slow" p14:dur="2000" advTm="34044"/>
    </mc:Choice>
    <mc:Fallback>
      <p:transition spd="slow" advTm="340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Exemples</a:t>
            </a:r>
          </a:p>
        </p:txBody>
      </p:sp>
      <p:sp>
        <p:nvSpPr>
          <p:cNvPr id="13" name="ZoneTexte 12">
            <a:extLst>
              <a:ext uri="{FF2B5EF4-FFF2-40B4-BE49-F238E27FC236}">
                <a16:creationId xmlns:a16="http://schemas.microsoft.com/office/drawing/2014/main" id="{13ECD3DF-32D4-4133-9E4A-3F356C9ED4D8}"/>
              </a:ext>
            </a:extLst>
          </p:cNvPr>
          <p:cNvSpPr txBox="1"/>
          <p:nvPr/>
        </p:nvSpPr>
        <p:spPr>
          <a:xfrm>
            <a:off x="1905000" y="2628221"/>
            <a:ext cx="6096000" cy="461665"/>
          </a:xfrm>
          <a:prstGeom prst="rect">
            <a:avLst/>
          </a:prstGeom>
          <a:noFill/>
        </p:spPr>
        <p:txBody>
          <a:bodyPr wrap="square">
            <a:spAutoFit/>
          </a:bodyPr>
          <a:lstStyle/>
          <a:p>
            <a:pPr marL="0" indent="0" hangingPunct="0">
              <a:buNone/>
            </a:pPr>
            <a:r>
              <a:rPr lang="fr-BE" sz="2400" dirty="0"/>
              <a:t>Table des noms des </a:t>
            </a:r>
            <a:r>
              <a:rPr lang="fr-BE" sz="2400" b="1" dirty="0"/>
              <a:t>7</a:t>
            </a:r>
            <a:r>
              <a:rPr lang="fr-BE" sz="2400" dirty="0"/>
              <a:t> jours de la semaine</a:t>
            </a:r>
          </a:p>
        </p:txBody>
      </p:sp>
      <p:sp>
        <p:nvSpPr>
          <p:cNvPr id="15" name="ZoneTexte 14">
            <a:extLst>
              <a:ext uri="{FF2B5EF4-FFF2-40B4-BE49-F238E27FC236}">
                <a16:creationId xmlns:a16="http://schemas.microsoft.com/office/drawing/2014/main" id="{E3B22AA9-7A91-4DBE-837D-940C7410E09A}"/>
              </a:ext>
            </a:extLst>
          </p:cNvPr>
          <p:cNvSpPr txBox="1"/>
          <p:nvPr/>
        </p:nvSpPr>
        <p:spPr>
          <a:xfrm>
            <a:off x="1905000" y="3263936"/>
            <a:ext cx="6096000" cy="461665"/>
          </a:xfrm>
          <a:prstGeom prst="rect">
            <a:avLst/>
          </a:prstGeom>
          <a:noFill/>
        </p:spPr>
        <p:txBody>
          <a:bodyPr wrap="square">
            <a:spAutoFit/>
          </a:bodyPr>
          <a:lstStyle/>
          <a:p>
            <a:pPr marL="0" indent="0" hangingPunct="0">
              <a:buNone/>
            </a:pPr>
            <a:r>
              <a:rPr lang="fr-BE" sz="2400" dirty="0"/>
              <a:t>Table des noms des </a:t>
            </a:r>
            <a:r>
              <a:rPr lang="fr-BE" sz="2400" b="1" dirty="0"/>
              <a:t>12</a:t>
            </a:r>
            <a:r>
              <a:rPr lang="fr-BE" sz="2400" dirty="0"/>
              <a:t>  mois d’une année</a:t>
            </a:r>
          </a:p>
        </p:txBody>
      </p:sp>
      <p:sp>
        <p:nvSpPr>
          <p:cNvPr id="17" name="ZoneTexte 16">
            <a:extLst>
              <a:ext uri="{FF2B5EF4-FFF2-40B4-BE49-F238E27FC236}">
                <a16:creationId xmlns:a16="http://schemas.microsoft.com/office/drawing/2014/main" id="{E689B9CB-A50D-4C26-A5A6-BC712AFB1D05}"/>
              </a:ext>
            </a:extLst>
          </p:cNvPr>
          <p:cNvSpPr txBox="1"/>
          <p:nvPr/>
        </p:nvSpPr>
        <p:spPr>
          <a:xfrm>
            <a:off x="1904999" y="3885884"/>
            <a:ext cx="7286625" cy="461665"/>
          </a:xfrm>
          <a:prstGeom prst="rect">
            <a:avLst/>
          </a:prstGeom>
          <a:noFill/>
        </p:spPr>
        <p:txBody>
          <a:bodyPr wrap="square">
            <a:spAutoFit/>
          </a:bodyPr>
          <a:lstStyle/>
          <a:p>
            <a:pPr marL="0" indent="0" hangingPunct="0">
              <a:buNone/>
            </a:pPr>
            <a:r>
              <a:rPr lang="fr-BE" sz="2400" dirty="0"/>
              <a:t>Table des températures des </a:t>
            </a:r>
            <a:r>
              <a:rPr lang="fr-BE" sz="2400" b="1" dirty="0"/>
              <a:t>31</a:t>
            </a:r>
            <a:r>
              <a:rPr lang="fr-BE" sz="2400" dirty="0"/>
              <a:t> jours du mois de janvier</a:t>
            </a:r>
          </a:p>
        </p:txBody>
      </p:sp>
      <p:pic>
        <p:nvPicPr>
          <p:cNvPr id="3" name="Audio 2">
            <a:hlinkClick r:id="" action="ppaction://media"/>
            <a:extLst>
              <a:ext uri="{FF2B5EF4-FFF2-40B4-BE49-F238E27FC236}">
                <a16:creationId xmlns:a16="http://schemas.microsoft.com/office/drawing/2014/main" id="{F05A858B-388A-1E03-0173-06C02392A6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539962461"/>
      </p:ext>
    </p:extLst>
  </p:cSld>
  <p:clrMapOvr>
    <a:masterClrMapping/>
  </p:clrMapOvr>
  <mc:AlternateContent xmlns:mc="http://schemas.openxmlformats.org/markup-compatibility/2006" xmlns:p14="http://schemas.microsoft.com/office/powerpoint/2010/main">
    <mc:Choice Requires="p14">
      <p:transition spd="slow" p14:dur="2000" advTm="19700"/>
    </mc:Choice>
    <mc:Fallback xmlns="">
      <p:transition spd="slow" advTm="19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sp>
        <p:nvSpPr>
          <p:cNvPr id="19" name="ZoneTexte 18">
            <a:extLst>
              <a:ext uri="{FF2B5EF4-FFF2-40B4-BE49-F238E27FC236}">
                <a16:creationId xmlns:a16="http://schemas.microsoft.com/office/drawing/2014/main" id="{B7F458FC-DB79-4BFD-A74C-5D9E408A3E1E}"/>
              </a:ext>
            </a:extLst>
          </p:cNvPr>
          <p:cNvSpPr txBox="1"/>
          <p:nvPr/>
        </p:nvSpPr>
        <p:spPr>
          <a:xfrm>
            <a:off x="9522798" y="5960674"/>
            <a:ext cx="2029017" cy="523220"/>
          </a:xfrm>
          <a:prstGeom prst="rect">
            <a:avLst/>
          </a:prstGeom>
          <a:noFill/>
        </p:spPr>
        <p:txBody>
          <a:bodyPr wrap="none" rtlCol="0">
            <a:spAutoFit/>
          </a:bodyPr>
          <a:lstStyle/>
          <a:p>
            <a:r>
              <a:rPr lang="fr-BE" sz="2800" dirty="0"/>
              <a:t>ALLOCATION</a:t>
            </a:r>
          </a:p>
        </p:txBody>
      </p:sp>
      <p:sp>
        <p:nvSpPr>
          <p:cNvPr id="20" name="ZoneTexte 19">
            <a:extLst>
              <a:ext uri="{FF2B5EF4-FFF2-40B4-BE49-F238E27FC236}">
                <a16:creationId xmlns:a16="http://schemas.microsoft.com/office/drawing/2014/main" id="{0F78826C-A6F8-4C6A-AA08-E53CF4336C34}"/>
              </a:ext>
            </a:extLst>
          </p:cNvPr>
          <p:cNvSpPr txBox="1"/>
          <p:nvPr/>
        </p:nvSpPr>
        <p:spPr>
          <a:xfrm>
            <a:off x="1495112" y="5141720"/>
            <a:ext cx="7560840" cy="1107996"/>
          </a:xfrm>
          <a:prstGeom prst="rect">
            <a:avLst/>
          </a:prstGeom>
          <a:noFill/>
        </p:spPr>
        <p:txBody>
          <a:bodyPr wrap="square" rtlCol="0">
            <a:spAutoFit/>
          </a:bodyPr>
          <a:lstStyle/>
          <a:p>
            <a:r>
              <a:rPr lang="fr-BE" sz="2400" dirty="0"/>
              <a:t>Valeurs par défaut :</a:t>
            </a:r>
          </a:p>
          <a:p>
            <a:r>
              <a:rPr lang="fr-BE" sz="2400" dirty="0"/>
              <a:t>double </a:t>
            </a:r>
            <a:r>
              <a:rPr lang="fr-BE" sz="2400" dirty="0">
                <a:sym typeface="Wingdings" panose="05000000000000000000" pitchFamily="2" charset="2"/>
              </a:rPr>
              <a:t> 0</a:t>
            </a:r>
            <a:r>
              <a:rPr lang="fr-BE" sz="2400" dirty="0"/>
              <a:t>, </a:t>
            </a:r>
            <a:r>
              <a:rPr lang="fr-BE" sz="2400" dirty="0" err="1"/>
              <a:t>int</a:t>
            </a:r>
            <a:r>
              <a:rPr lang="fr-BE" sz="2400" dirty="0"/>
              <a:t> </a:t>
            </a:r>
            <a:r>
              <a:rPr lang="fr-BE" sz="2400" dirty="0">
                <a:sym typeface="Wingdings" panose="05000000000000000000" pitchFamily="2" charset="2"/>
              </a:rPr>
              <a:t> 0    </a:t>
            </a:r>
            <a:r>
              <a:rPr lang="fr-BE" sz="2400" dirty="0" err="1">
                <a:sym typeface="Wingdings" panose="05000000000000000000" pitchFamily="2" charset="2"/>
              </a:rPr>
              <a:t>boolean</a:t>
            </a:r>
            <a:r>
              <a:rPr lang="fr-BE" sz="2400" dirty="0">
                <a:sym typeface="Wingdings" panose="05000000000000000000" pitchFamily="2" charset="2"/>
              </a:rPr>
              <a:t>  false    </a:t>
            </a:r>
            <a:r>
              <a:rPr lang="fr-BE" sz="2400" dirty="0" err="1">
                <a:sym typeface="Wingdings" panose="05000000000000000000" pitchFamily="2" charset="2"/>
              </a:rPr>
              <a:t>object</a:t>
            </a:r>
            <a:r>
              <a:rPr lang="fr-BE" sz="2400" dirty="0">
                <a:sym typeface="Wingdings" panose="05000000000000000000" pitchFamily="2" charset="2"/>
              </a:rPr>
              <a:t>  </a:t>
            </a:r>
            <a:r>
              <a:rPr lang="fr-BE" sz="2400" dirty="0" err="1">
                <a:sym typeface="Wingdings" panose="05000000000000000000" pitchFamily="2" charset="2"/>
              </a:rPr>
              <a:t>null</a:t>
            </a:r>
            <a:endParaRPr lang="fr-BE" sz="2400" dirty="0"/>
          </a:p>
          <a:p>
            <a:endParaRPr lang="fr-BE" dirty="0"/>
          </a:p>
        </p:txBody>
      </p:sp>
      <p:pic>
        <p:nvPicPr>
          <p:cNvPr id="3" name="Image 2">
            <a:extLst>
              <a:ext uri="{FF2B5EF4-FFF2-40B4-BE49-F238E27FC236}">
                <a16:creationId xmlns:a16="http://schemas.microsoft.com/office/drawing/2014/main" id="{C3EA9374-B1B0-DB0D-2133-AFAF9906020F}"/>
              </a:ext>
            </a:extLst>
          </p:cNvPr>
          <p:cNvPicPr>
            <a:picLocks noChangeAspect="1"/>
          </p:cNvPicPr>
          <p:nvPr/>
        </p:nvPicPr>
        <p:blipFill>
          <a:blip r:embed="rId5"/>
          <a:stretch>
            <a:fillRect/>
          </a:stretch>
        </p:blipFill>
        <p:spPr>
          <a:xfrm>
            <a:off x="1529032" y="2543175"/>
            <a:ext cx="5314950" cy="2219325"/>
          </a:xfrm>
          <a:prstGeom prst="rect">
            <a:avLst/>
          </a:prstGeom>
        </p:spPr>
      </p:pic>
      <p:pic>
        <p:nvPicPr>
          <p:cNvPr id="4" name="Audio 3">
            <a:hlinkClick r:id="" action="ppaction://media"/>
            <a:extLst>
              <a:ext uri="{FF2B5EF4-FFF2-40B4-BE49-F238E27FC236}">
                <a16:creationId xmlns:a16="http://schemas.microsoft.com/office/drawing/2014/main" id="{5B3E934D-4F12-C656-BB23-32F58EDA194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211287104"/>
      </p:ext>
    </p:extLst>
  </p:cSld>
  <p:clrMapOvr>
    <a:masterClrMapping/>
  </p:clrMapOvr>
  <mc:AlternateContent xmlns:mc="http://schemas.openxmlformats.org/markup-compatibility/2006">
    <mc:Choice xmlns:p14="http://schemas.microsoft.com/office/powerpoint/2010/main" Requires="p14">
      <p:transition spd="slow" p14:dur="2000" advTm="30327"/>
    </mc:Choice>
    <mc:Fallback>
      <p:transition spd="slow" advTm="30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sp>
        <p:nvSpPr>
          <p:cNvPr id="13" name="ZoneTexte 12">
            <a:extLst>
              <a:ext uri="{FF2B5EF4-FFF2-40B4-BE49-F238E27FC236}">
                <a16:creationId xmlns:a16="http://schemas.microsoft.com/office/drawing/2014/main" id="{B13A6D7C-50DD-4040-A597-F9065B89E055}"/>
              </a:ext>
            </a:extLst>
          </p:cNvPr>
          <p:cNvSpPr txBox="1"/>
          <p:nvPr/>
        </p:nvSpPr>
        <p:spPr>
          <a:xfrm>
            <a:off x="1374829" y="4998383"/>
            <a:ext cx="3217547" cy="369332"/>
          </a:xfrm>
          <a:prstGeom prst="rect">
            <a:avLst/>
          </a:prstGeom>
          <a:noFill/>
        </p:spPr>
        <p:txBody>
          <a:bodyPr wrap="none" rtlCol="0">
            <a:spAutoFit/>
          </a:bodyPr>
          <a:lstStyle/>
          <a:p>
            <a:r>
              <a:rPr lang="fr-BE" b="1" dirty="0">
                <a:latin typeface="Courier New" panose="02070309020205020404" pitchFamily="49" charset="0"/>
                <a:cs typeface="Courier New" panose="02070309020205020404" pitchFamily="49" charset="0"/>
              </a:rPr>
              <a:t>t = {8,7,10,6,9,8,7,8}</a:t>
            </a:r>
            <a:endParaRPr lang="fr-BE" dirty="0"/>
          </a:p>
        </p:txBody>
      </p:sp>
      <p:sp>
        <p:nvSpPr>
          <p:cNvPr id="15" name="ZoneTexte 14">
            <a:extLst>
              <a:ext uri="{FF2B5EF4-FFF2-40B4-BE49-F238E27FC236}">
                <a16:creationId xmlns:a16="http://schemas.microsoft.com/office/drawing/2014/main" id="{96D1227E-ECA0-4E43-A934-35BD9D7F21BD}"/>
              </a:ext>
            </a:extLst>
          </p:cNvPr>
          <p:cNvSpPr txBox="1"/>
          <p:nvPr/>
        </p:nvSpPr>
        <p:spPr>
          <a:xfrm>
            <a:off x="2022633" y="5558859"/>
            <a:ext cx="7560840" cy="1107996"/>
          </a:xfrm>
          <a:prstGeom prst="rect">
            <a:avLst/>
          </a:prstGeom>
          <a:noFill/>
        </p:spPr>
        <p:txBody>
          <a:bodyPr wrap="square" rtlCol="0">
            <a:spAutoFit/>
          </a:bodyPr>
          <a:lstStyle/>
          <a:p>
            <a:r>
              <a:rPr lang="fr-FR" sz="2400" dirty="0"/>
              <a:t>L'espace-mémoire du tableau doit être construit par un "new" ou par un "</a:t>
            </a:r>
            <a:r>
              <a:rPr lang="fr-FR" sz="2400" dirty="0" err="1"/>
              <a:t>array</a:t>
            </a:r>
            <a:r>
              <a:rPr lang="fr-FR" sz="2400" dirty="0"/>
              <a:t> </a:t>
            </a:r>
            <a:r>
              <a:rPr lang="fr-FR" sz="2400" dirty="0" err="1"/>
              <a:t>initializer</a:t>
            </a:r>
            <a:r>
              <a:rPr lang="fr-FR" sz="2400" dirty="0"/>
              <a:t>" </a:t>
            </a:r>
            <a:endParaRPr lang="fr-BE" sz="2400" dirty="0"/>
          </a:p>
          <a:p>
            <a:endParaRPr lang="fr-BE" dirty="0"/>
          </a:p>
        </p:txBody>
      </p:sp>
      <p:sp>
        <p:nvSpPr>
          <p:cNvPr id="17" name="ZoneTexte 16">
            <a:extLst>
              <a:ext uri="{FF2B5EF4-FFF2-40B4-BE49-F238E27FC236}">
                <a16:creationId xmlns:a16="http://schemas.microsoft.com/office/drawing/2014/main" id="{E7AE877E-2D46-42E7-A193-17AA5AA5E65F}"/>
              </a:ext>
            </a:extLst>
          </p:cNvPr>
          <p:cNvSpPr txBox="1"/>
          <p:nvPr/>
        </p:nvSpPr>
        <p:spPr>
          <a:xfrm>
            <a:off x="7322376" y="6057608"/>
            <a:ext cx="4691028" cy="523220"/>
          </a:xfrm>
          <a:prstGeom prst="rect">
            <a:avLst/>
          </a:prstGeom>
          <a:noFill/>
        </p:spPr>
        <p:txBody>
          <a:bodyPr wrap="none" rtlCol="0">
            <a:spAutoFit/>
          </a:bodyPr>
          <a:lstStyle/>
          <a:p>
            <a:r>
              <a:rPr lang="fr-BE" sz="2800" dirty="0"/>
              <a:t>ALLOCATION et INITIALISATION</a:t>
            </a:r>
          </a:p>
        </p:txBody>
      </p:sp>
      <p:pic>
        <p:nvPicPr>
          <p:cNvPr id="3" name="Image 2">
            <a:extLst>
              <a:ext uri="{FF2B5EF4-FFF2-40B4-BE49-F238E27FC236}">
                <a16:creationId xmlns:a16="http://schemas.microsoft.com/office/drawing/2014/main" id="{27778848-FAE0-AB91-610A-1182D0240C37}"/>
              </a:ext>
            </a:extLst>
          </p:cNvPr>
          <p:cNvPicPr>
            <a:picLocks noChangeAspect="1"/>
          </p:cNvPicPr>
          <p:nvPr/>
        </p:nvPicPr>
        <p:blipFill>
          <a:blip r:embed="rId5"/>
          <a:stretch>
            <a:fillRect/>
          </a:stretch>
        </p:blipFill>
        <p:spPr>
          <a:xfrm>
            <a:off x="1529032" y="2543175"/>
            <a:ext cx="5314950" cy="2219325"/>
          </a:xfrm>
          <a:prstGeom prst="rect">
            <a:avLst/>
          </a:prstGeom>
        </p:spPr>
      </p:pic>
      <p:pic>
        <p:nvPicPr>
          <p:cNvPr id="4" name="Audio 3">
            <a:hlinkClick r:id="" action="ppaction://media"/>
            <a:extLst>
              <a:ext uri="{FF2B5EF4-FFF2-40B4-BE49-F238E27FC236}">
                <a16:creationId xmlns:a16="http://schemas.microsoft.com/office/drawing/2014/main" id="{5041EC14-7BD1-A053-5E4B-E1988579157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876494788"/>
      </p:ext>
    </p:extLst>
  </p:cSld>
  <p:clrMapOvr>
    <a:masterClrMapping/>
  </p:clrMapOvr>
  <mc:AlternateContent xmlns:mc="http://schemas.openxmlformats.org/markup-compatibility/2006">
    <mc:Choice xmlns:p14="http://schemas.microsoft.com/office/powerpoint/2010/main" Requires="p14">
      <p:transition spd="slow" p14:dur="2000" advTm="18395"/>
    </mc:Choice>
    <mc:Fallback>
      <p:transition spd="slow" advTm="183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Les tableaux en Java</a:t>
            </a:r>
          </a:p>
        </p:txBody>
      </p:sp>
      <p:sp>
        <p:nvSpPr>
          <p:cNvPr id="19" name="ZoneTexte 18">
            <a:extLst>
              <a:ext uri="{FF2B5EF4-FFF2-40B4-BE49-F238E27FC236}">
                <a16:creationId xmlns:a16="http://schemas.microsoft.com/office/drawing/2014/main" id="{C6167B01-65FF-4815-9FDC-B3A8EE1A9458}"/>
              </a:ext>
            </a:extLst>
          </p:cNvPr>
          <p:cNvSpPr txBox="1"/>
          <p:nvPr/>
        </p:nvSpPr>
        <p:spPr>
          <a:xfrm>
            <a:off x="1323991" y="2455396"/>
            <a:ext cx="9899212" cy="1477328"/>
          </a:xfrm>
          <a:prstGeom prst="rect">
            <a:avLst/>
          </a:prstGeom>
          <a:noFill/>
        </p:spPr>
        <p:txBody>
          <a:bodyPr wrap="square" rtlCol="0">
            <a:spAutoFit/>
          </a:bodyPr>
          <a:lstStyle/>
          <a:p>
            <a:r>
              <a:rPr lang="fr-FR" sz="2400" dirty="0"/>
              <a:t>La fixation de la taille du tableau et donc aussi l'allocation de mémoire se font dynamiquement, lors de l'exécution du programme et pas dès la compilation.</a:t>
            </a:r>
            <a:endParaRPr lang="fr-BE" sz="2400" dirty="0"/>
          </a:p>
          <a:p>
            <a:endParaRPr lang="fr-BE" sz="2400" dirty="0"/>
          </a:p>
          <a:p>
            <a:endParaRPr lang="fr-BE" dirty="0"/>
          </a:p>
        </p:txBody>
      </p:sp>
      <p:sp>
        <p:nvSpPr>
          <p:cNvPr id="21" name="ZoneTexte 20">
            <a:extLst>
              <a:ext uri="{FF2B5EF4-FFF2-40B4-BE49-F238E27FC236}">
                <a16:creationId xmlns:a16="http://schemas.microsoft.com/office/drawing/2014/main" id="{CC3FDC37-3752-454A-91EB-B0BA6CBB29AB}"/>
              </a:ext>
            </a:extLst>
          </p:cNvPr>
          <p:cNvSpPr txBox="1"/>
          <p:nvPr/>
        </p:nvSpPr>
        <p:spPr>
          <a:xfrm>
            <a:off x="4476964" y="4896911"/>
            <a:ext cx="464906" cy="646331"/>
          </a:xfrm>
          <a:prstGeom prst="rect">
            <a:avLst/>
          </a:prstGeom>
          <a:noFill/>
        </p:spPr>
        <p:txBody>
          <a:bodyPr wrap="square">
            <a:spAutoFit/>
          </a:bodyPr>
          <a:lstStyle/>
          <a:p>
            <a:r>
              <a:rPr lang="fr-BE" sz="3600" dirty="0">
                <a:sym typeface="Wingdings"/>
              </a:rPr>
              <a:t></a:t>
            </a:r>
            <a:endParaRPr lang="fr-BE" sz="3600" dirty="0"/>
          </a:p>
        </p:txBody>
      </p:sp>
      <p:sp>
        <p:nvSpPr>
          <p:cNvPr id="22" name="ZoneTexte 21">
            <a:extLst>
              <a:ext uri="{FF2B5EF4-FFF2-40B4-BE49-F238E27FC236}">
                <a16:creationId xmlns:a16="http://schemas.microsoft.com/office/drawing/2014/main" id="{4FEF6E21-1236-4381-8EDE-48C87F8068A9}"/>
              </a:ext>
            </a:extLst>
          </p:cNvPr>
          <p:cNvSpPr txBox="1"/>
          <p:nvPr/>
        </p:nvSpPr>
        <p:spPr>
          <a:xfrm>
            <a:off x="1323991" y="5483620"/>
            <a:ext cx="9899212" cy="738664"/>
          </a:xfrm>
          <a:prstGeom prst="rect">
            <a:avLst/>
          </a:prstGeom>
          <a:noFill/>
        </p:spPr>
        <p:txBody>
          <a:bodyPr wrap="square" rtlCol="0">
            <a:spAutoFit/>
          </a:bodyPr>
          <a:lstStyle/>
          <a:p>
            <a:r>
              <a:rPr lang="fr-FR" sz="2400" dirty="0"/>
              <a:t>Une fois l’allocation réalisée, la taille ne peut être modifiée!</a:t>
            </a:r>
            <a:endParaRPr lang="fr-BE" sz="2400" dirty="0"/>
          </a:p>
          <a:p>
            <a:endParaRPr lang="fr-BE" dirty="0"/>
          </a:p>
        </p:txBody>
      </p:sp>
      <p:pic>
        <p:nvPicPr>
          <p:cNvPr id="4" name="Image 3">
            <a:extLst>
              <a:ext uri="{FF2B5EF4-FFF2-40B4-BE49-F238E27FC236}">
                <a16:creationId xmlns:a16="http://schemas.microsoft.com/office/drawing/2014/main" id="{5D7D8F19-EA5E-7A87-C67B-AAD76776C3A6}"/>
              </a:ext>
            </a:extLst>
          </p:cNvPr>
          <p:cNvPicPr>
            <a:picLocks noChangeAspect="1"/>
          </p:cNvPicPr>
          <p:nvPr/>
        </p:nvPicPr>
        <p:blipFill>
          <a:blip r:embed="rId5"/>
          <a:stretch>
            <a:fillRect/>
          </a:stretch>
        </p:blipFill>
        <p:spPr>
          <a:xfrm>
            <a:off x="1323991" y="3506131"/>
            <a:ext cx="7179416" cy="897427"/>
          </a:xfrm>
          <a:prstGeom prst="rect">
            <a:avLst/>
          </a:prstGeom>
        </p:spPr>
      </p:pic>
      <p:pic>
        <p:nvPicPr>
          <p:cNvPr id="3" name="Audio 2">
            <a:hlinkClick r:id="" action="ppaction://media"/>
            <a:extLst>
              <a:ext uri="{FF2B5EF4-FFF2-40B4-BE49-F238E27FC236}">
                <a16:creationId xmlns:a16="http://schemas.microsoft.com/office/drawing/2014/main" id="{3E3656EB-FB4C-FFA1-353D-8AC818EEE75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015229725"/>
      </p:ext>
    </p:extLst>
  </p:cSld>
  <p:clrMapOvr>
    <a:masterClrMapping/>
  </p:clrMapOvr>
  <mc:AlternateContent xmlns:mc="http://schemas.openxmlformats.org/markup-compatibility/2006">
    <mc:Choice xmlns:p14="http://schemas.microsoft.com/office/powerpoint/2010/main" Requires="p14">
      <p:transition spd="slow" p14:dur="2000" advTm="61872"/>
    </mc:Choice>
    <mc:Fallback>
      <p:transition spd="slow" advTm="61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Parcours de table</a:t>
            </a:r>
          </a:p>
        </p:txBody>
      </p:sp>
      <p:sp>
        <p:nvSpPr>
          <p:cNvPr id="11" name="Rectangle 10">
            <a:extLst>
              <a:ext uri="{FF2B5EF4-FFF2-40B4-BE49-F238E27FC236}">
                <a16:creationId xmlns:a16="http://schemas.microsoft.com/office/drawing/2014/main" id="{EF0AC1A8-9C43-45EA-A326-2C9BC56A418D}"/>
              </a:ext>
            </a:extLst>
          </p:cNvPr>
          <p:cNvSpPr/>
          <p:nvPr/>
        </p:nvSpPr>
        <p:spPr>
          <a:xfrm>
            <a:off x="1397629" y="2397388"/>
            <a:ext cx="8208912" cy="3785652"/>
          </a:xfrm>
          <a:prstGeom prst="rect">
            <a:avLst/>
          </a:prstGeom>
        </p:spPr>
        <p:txBody>
          <a:bodyPr wrap="square">
            <a:spAutoFit/>
          </a:bodyPr>
          <a:lstStyle/>
          <a:p>
            <a:r>
              <a:rPr lang="fr-FR" sz="2400" dirty="0"/>
              <a:t>L’indice de la table peut être une constante, une variable ou une expression arithmétique.</a:t>
            </a:r>
          </a:p>
          <a:p>
            <a:endParaRPr lang="fr-FR" sz="2400" dirty="0"/>
          </a:p>
          <a:p>
            <a:r>
              <a:rPr lang="fr-FR" sz="2400" dirty="0"/>
              <a:t>Si i = 2, t[i] et t[2] représentent la même case mémoire.</a:t>
            </a:r>
          </a:p>
          <a:p>
            <a:endParaRPr lang="fr-FR" sz="2400" dirty="0"/>
          </a:p>
          <a:p>
            <a:r>
              <a:rPr lang="fr-FR" sz="2400" dirty="0"/>
              <a:t>la notation t[i] pourra successivement représenter chacune des cases de mémoire … </a:t>
            </a:r>
          </a:p>
          <a:p>
            <a:endParaRPr lang="fr-FR" sz="2400" dirty="0"/>
          </a:p>
          <a:p>
            <a:endParaRPr lang="fr-FR" sz="2400" dirty="0"/>
          </a:p>
          <a:p>
            <a:r>
              <a:rPr lang="fr-FR" sz="2400" dirty="0">
                <a:sym typeface="Wingdings" panose="05000000000000000000" pitchFamily="2" charset="2"/>
              </a:rPr>
              <a:t> boucle for</a:t>
            </a:r>
            <a:endParaRPr lang="fr-BE" sz="2400" dirty="0"/>
          </a:p>
        </p:txBody>
      </p:sp>
      <p:pic>
        <p:nvPicPr>
          <p:cNvPr id="3" name="Audio 2">
            <a:hlinkClick r:id="" action="ppaction://media"/>
            <a:extLst>
              <a:ext uri="{FF2B5EF4-FFF2-40B4-BE49-F238E27FC236}">
                <a16:creationId xmlns:a16="http://schemas.microsoft.com/office/drawing/2014/main" id="{DA2F18BE-778C-F282-F295-3C8222D016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783604161"/>
      </p:ext>
    </p:extLst>
  </p:cSld>
  <p:clrMapOvr>
    <a:masterClrMapping/>
  </p:clrMapOvr>
  <mc:AlternateContent xmlns:mc="http://schemas.openxmlformats.org/markup-compatibility/2006">
    <mc:Choice xmlns:p14="http://schemas.microsoft.com/office/powerpoint/2010/main" Requires="p14">
      <p:transition spd="slow" p14:dur="2000" advTm="35743"/>
    </mc:Choice>
    <mc:Fallback>
      <p:transition spd="slow" advTm="357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Parcours de table</a:t>
            </a:r>
          </a:p>
        </p:txBody>
      </p:sp>
      <p:sp>
        <p:nvSpPr>
          <p:cNvPr id="15" name="Espace réservé du contenu 2">
            <a:extLst>
              <a:ext uri="{FF2B5EF4-FFF2-40B4-BE49-F238E27FC236}">
                <a16:creationId xmlns:a16="http://schemas.microsoft.com/office/drawing/2014/main" id="{4AD6E45F-37EB-4412-9ADA-32039A683B39}"/>
              </a:ext>
            </a:extLst>
          </p:cNvPr>
          <p:cNvSpPr>
            <a:spLocks noGrp="1"/>
          </p:cNvSpPr>
          <p:nvPr>
            <p:ph idx="1"/>
          </p:nvPr>
        </p:nvSpPr>
        <p:spPr>
          <a:xfrm>
            <a:off x="1222645" y="2259351"/>
            <a:ext cx="8393966" cy="4459948"/>
          </a:xfrm>
        </p:spPr>
        <p:txBody>
          <a:bodyPr>
            <a:normAutofit fontScale="25000" lnSpcReduction="20000"/>
          </a:bodyPr>
          <a:lstStyle/>
          <a:p>
            <a:pPr marL="0" indent="0" hangingPunct="0">
              <a:buNone/>
            </a:pPr>
            <a:r>
              <a:rPr lang="en-US" sz="8000" dirty="0">
                <a:latin typeface="Courier New" panose="02070309020205020404" pitchFamily="49" charset="0"/>
                <a:cs typeface="Courier New" panose="02070309020205020404" pitchFamily="49" charset="0"/>
              </a:rPr>
              <a:t>public class </a:t>
            </a:r>
            <a:r>
              <a:rPr lang="en-US" sz="8000" dirty="0" err="1">
                <a:latin typeface="Courier New" panose="02070309020205020404" pitchFamily="49" charset="0"/>
                <a:cs typeface="Courier New" panose="02070309020205020404" pitchFamily="49" charset="0"/>
              </a:rPr>
              <a:t>Candidat</a:t>
            </a:r>
            <a:r>
              <a:rPr lang="en-US" sz="8000" dirty="0">
                <a:latin typeface="Courier New" panose="02070309020205020404" pitchFamily="49" charset="0"/>
                <a:cs typeface="Courier New" panose="02070309020205020404" pitchFamily="49" charset="0"/>
              </a:rPr>
              <a:t> {</a:t>
            </a:r>
          </a:p>
          <a:p>
            <a:pPr marL="0" indent="0" hangingPunct="0">
              <a:buNone/>
            </a:pPr>
            <a:endParaRPr lang="fr-BE" sz="3200" dirty="0">
              <a:latin typeface="Courier New" panose="02070309020205020404" pitchFamily="49" charset="0"/>
              <a:cs typeface="Courier New" panose="02070309020205020404" pitchFamily="49" charset="0"/>
            </a:endParaRPr>
          </a:p>
          <a:p>
            <a:pPr marL="0" indent="0" hangingPunct="0">
              <a:buNone/>
            </a:pPr>
            <a:r>
              <a:rPr lang="en-US" sz="8000" dirty="0">
                <a:latin typeface="Courier New" panose="02070309020205020404" pitchFamily="49" charset="0"/>
                <a:cs typeface="Courier New" panose="02070309020205020404" pitchFamily="49" charset="0"/>
              </a:rPr>
              <a:t>   private String nom;	</a:t>
            </a:r>
          </a:p>
          <a:p>
            <a:pPr marL="0" indent="0" hangingPunct="0">
              <a:buNone/>
            </a:pPr>
            <a:r>
              <a:rPr lang="en-US" sz="8000" dirty="0">
                <a:latin typeface="Courier New" panose="02070309020205020404" pitchFamily="49" charset="0"/>
                <a:cs typeface="Courier New" panose="02070309020205020404" pitchFamily="49" charset="0"/>
              </a:rPr>
              <a:t>   </a:t>
            </a:r>
            <a:r>
              <a:rPr lang="fr-BE" sz="8000" dirty="0" err="1">
                <a:latin typeface="Courier New" panose="02070309020205020404" pitchFamily="49" charset="0"/>
                <a:cs typeface="Courier New" panose="02070309020205020404" pitchFamily="49" charset="0"/>
              </a:rPr>
              <a:t>private</a:t>
            </a:r>
            <a:r>
              <a:rPr lang="fr-BE" sz="8000" dirty="0">
                <a:latin typeface="Courier New" panose="02070309020205020404" pitchFamily="49" charset="0"/>
                <a:cs typeface="Courier New" panose="02070309020205020404" pitchFamily="49" charset="0"/>
              </a:rPr>
              <a:t> </a:t>
            </a:r>
            <a:r>
              <a:rPr lang="fr-BE" sz="8000" dirty="0" err="1">
                <a:latin typeface="Courier New" panose="02070309020205020404" pitchFamily="49" charset="0"/>
                <a:cs typeface="Courier New" panose="02070309020205020404" pitchFamily="49" charset="0"/>
              </a:rPr>
              <a:t>int</a:t>
            </a:r>
            <a:r>
              <a:rPr lang="fr-BE" sz="8000" dirty="0">
                <a:latin typeface="Courier New" panose="02070309020205020404" pitchFamily="49" charset="0"/>
                <a:cs typeface="Courier New" panose="02070309020205020404" pitchFamily="49" charset="0"/>
              </a:rPr>
              <a:t>[] </a:t>
            </a:r>
            <a:r>
              <a:rPr lang="fr-BE" sz="8000" dirty="0" err="1">
                <a:latin typeface="Courier New" panose="02070309020205020404" pitchFamily="49" charset="0"/>
                <a:cs typeface="Courier New" panose="02070309020205020404" pitchFamily="49" charset="0"/>
              </a:rPr>
              <a:t>tableCotes</a:t>
            </a:r>
            <a:r>
              <a:rPr lang="fr-BE" sz="8000" dirty="0">
                <a:latin typeface="Courier New" panose="02070309020205020404" pitchFamily="49" charset="0"/>
                <a:cs typeface="Courier New" panose="02070309020205020404" pitchFamily="49" charset="0"/>
              </a:rPr>
              <a:t>;</a:t>
            </a:r>
          </a:p>
          <a:p>
            <a:pPr marL="0" indent="0" hangingPunct="0">
              <a:buNone/>
            </a:pPr>
            <a:endParaRPr lang="fr-BE" sz="3200" dirty="0">
              <a:latin typeface="Courier New" panose="02070309020205020404" pitchFamily="49" charset="0"/>
              <a:cs typeface="Courier New" panose="02070309020205020404" pitchFamily="49" charset="0"/>
            </a:endParaRPr>
          </a:p>
          <a:p>
            <a:pPr marL="0" indent="0" hangingPunct="0">
              <a:buNone/>
            </a:pPr>
            <a:r>
              <a:rPr lang="fr-BE" sz="8000" dirty="0">
                <a:latin typeface="Courier New" panose="02070309020205020404" pitchFamily="49" charset="0"/>
                <a:cs typeface="Courier New" panose="02070309020205020404" pitchFamily="49" charset="0"/>
              </a:rPr>
              <a:t>   </a:t>
            </a:r>
            <a:r>
              <a:rPr lang="fr-BE" sz="8000" dirty="0">
                <a:solidFill>
                  <a:schemeClr val="bg1">
                    <a:lumMod val="65000"/>
                  </a:schemeClr>
                </a:solidFill>
                <a:latin typeface="Courier New" panose="02070309020205020404" pitchFamily="49" charset="0"/>
                <a:cs typeface="Courier New" panose="02070309020205020404" pitchFamily="49" charset="0"/>
              </a:rPr>
              <a:t>// constructeur</a:t>
            </a:r>
          </a:p>
          <a:p>
            <a:pPr marL="0" indent="0" hangingPunct="0">
              <a:buNone/>
            </a:pPr>
            <a:r>
              <a:rPr lang="fr-BE" sz="8000" dirty="0">
                <a:latin typeface="Courier New" panose="02070309020205020404" pitchFamily="49" charset="0"/>
                <a:cs typeface="Courier New" panose="02070309020205020404" pitchFamily="49" charset="0"/>
              </a:rPr>
              <a:t> </a:t>
            </a:r>
          </a:p>
          <a:p>
            <a:pPr marL="0" indent="0" hangingPunct="0">
              <a:buNone/>
            </a:pPr>
            <a:r>
              <a:rPr lang="fr-BE" sz="8000" dirty="0">
                <a:latin typeface="Courier New" panose="02070309020205020404" pitchFamily="49" charset="0"/>
                <a:cs typeface="Courier New" panose="02070309020205020404" pitchFamily="49" charset="0"/>
              </a:rPr>
              <a:t>   public </a:t>
            </a:r>
            <a:r>
              <a:rPr lang="fr-BE" sz="8000" dirty="0" err="1">
                <a:latin typeface="Courier New" panose="02070309020205020404" pitchFamily="49" charset="0"/>
                <a:cs typeface="Courier New" panose="02070309020205020404" pitchFamily="49" charset="0"/>
              </a:rPr>
              <a:t>int</a:t>
            </a:r>
            <a:r>
              <a:rPr lang="fr-BE" sz="8000" dirty="0">
                <a:latin typeface="Courier New" panose="02070309020205020404" pitchFamily="49" charset="0"/>
                <a:cs typeface="Courier New" panose="02070309020205020404" pitchFamily="49" charset="0"/>
              </a:rPr>
              <a:t> somme(){</a:t>
            </a:r>
          </a:p>
          <a:p>
            <a:pPr marL="0" indent="0" hangingPunct="0">
              <a:buNone/>
            </a:pPr>
            <a:r>
              <a:rPr lang="fr-BE" sz="8000" dirty="0">
                <a:latin typeface="Courier New" panose="02070309020205020404" pitchFamily="49" charset="0"/>
                <a:cs typeface="Courier New" panose="02070309020205020404" pitchFamily="49" charset="0"/>
              </a:rPr>
              <a:t>	</a:t>
            </a:r>
            <a:r>
              <a:rPr lang="en-US" sz="8000" dirty="0">
                <a:latin typeface="Courier New" panose="02070309020205020404" pitchFamily="49" charset="0"/>
                <a:cs typeface="Courier New" panose="02070309020205020404" pitchFamily="49" charset="0"/>
              </a:rPr>
              <a:t>int </a:t>
            </a:r>
            <a:r>
              <a:rPr lang="en-US" sz="8000" dirty="0" err="1">
                <a:latin typeface="Courier New" panose="02070309020205020404" pitchFamily="49" charset="0"/>
                <a:cs typeface="Courier New" panose="02070309020205020404" pitchFamily="49" charset="0"/>
              </a:rPr>
              <a:t>somme</a:t>
            </a:r>
            <a:r>
              <a:rPr lang="en-US" sz="8000" dirty="0">
                <a:latin typeface="Courier New" panose="02070309020205020404" pitchFamily="49" charset="0"/>
                <a:cs typeface="Courier New" panose="02070309020205020404" pitchFamily="49" charset="0"/>
              </a:rPr>
              <a:t> = 0 ;</a:t>
            </a:r>
            <a:endParaRPr lang="fr-BE" sz="8000" dirty="0">
              <a:latin typeface="Courier New" panose="02070309020205020404" pitchFamily="49" charset="0"/>
              <a:cs typeface="Courier New" panose="02070309020205020404" pitchFamily="49" charset="0"/>
            </a:endParaRPr>
          </a:p>
          <a:p>
            <a:pPr marL="0" indent="0" hangingPunct="0">
              <a:buNone/>
            </a:pPr>
            <a:r>
              <a:rPr lang="en-US" sz="8000" dirty="0">
                <a:latin typeface="Courier New" panose="02070309020205020404" pitchFamily="49" charset="0"/>
                <a:cs typeface="Courier New" panose="02070309020205020404" pitchFamily="49" charset="0"/>
              </a:rPr>
              <a:t>	for (int </a:t>
            </a:r>
            <a:r>
              <a:rPr lang="en-US" sz="8000" dirty="0" err="1">
                <a:latin typeface="Courier New" panose="02070309020205020404" pitchFamily="49" charset="0"/>
                <a:cs typeface="Courier New" panose="02070309020205020404" pitchFamily="49" charset="0"/>
              </a:rPr>
              <a:t>i</a:t>
            </a:r>
            <a:r>
              <a:rPr lang="en-US" sz="8000" dirty="0">
                <a:latin typeface="Courier New" panose="02070309020205020404" pitchFamily="49" charset="0"/>
                <a:cs typeface="Courier New" panose="02070309020205020404" pitchFamily="49" charset="0"/>
              </a:rPr>
              <a:t>=0 ; </a:t>
            </a:r>
            <a:r>
              <a:rPr lang="en-US" sz="8000" dirty="0" err="1">
                <a:latin typeface="Courier New" panose="02070309020205020404" pitchFamily="49" charset="0"/>
                <a:cs typeface="Courier New" panose="02070309020205020404" pitchFamily="49" charset="0"/>
              </a:rPr>
              <a:t>i</a:t>
            </a:r>
            <a:r>
              <a:rPr lang="en-US" sz="8000" dirty="0">
                <a:latin typeface="Courier New" panose="02070309020205020404" pitchFamily="49" charset="0"/>
                <a:cs typeface="Courier New" panose="02070309020205020404" pitchFamily="49" charset="0"/>
              </a:rPr>
              <a:t>&lt;8 ; </a:t>
            </a:r>
            <a:r>
              <a:rPr lang="en-US" sz="8000" dirty="0" err="1">
                <a:latin typeface="Courier New" panose="02070309020205020404" pitchFamily="49" charset="0"/>
                <a:cs typeface="Courier New" panose="02070309020205020404" pitchFamily="49" charset="0"/>
              </a:rPr>
              <a:t>i</a:t>
            </a:r>
            <a:r>
              <a:rPr lang="en-US" sz="8000" dirty="0">
                <a:latin typeface="Courier New" panose="02070309020205020404" pitchFamily="49" charset="0"/>
                <a:cs typeface="Courier New" panose="02070309020205020404" pitchFamily="49" charset="0"/>
              </a:rPr>
              <a:t>++){</a:t>
            </a:r>
            <a:endParaRPr lang="fr-BE" sz="8000" dirty="0">
              <a:latin typeface="Courier New" panose="02070309020205020404" pitchFamily="49" charset="0"/>
              <a:cs typeface="Courier New" panose="02070309020205020404" pitchFamily="49" charset="0"/>
            </a:endParaRPr>
          </a:p>
          <a:p>
            <a:pPr marL="0" indent="0" hangingPunct="0">
              <a:buNone/>
            </a:pPr>
            <a:r>
              <a:rPr lang="en-US" sz="8000" dirty="0">
                <a:latin typeface="Courier New" panose="02070309020205020404" pitchFamily="49" charset="0"/>
                <a:cs typeface="Courier New" panose="02070309020205020404" pitchFamily="49" charset="0"/>
              </a:rPr>
              <a:t>		</a:t>
            </a:r>
            <a:r>
              <a:rPr lang="en-US" sz="8000" dirty="0" err="1">
                <a:latin typeface="Courier New" panose="02070309020205020404" pitchFamily="49" charset="0"/>
                <a:cs typeface="Courier New" panose="02070309020205020404" pitchFamily="49" charset="0"/>
              </a:rPr>
              <a:t>somme</a:t>
            </a:r>
            <a:r>
              <a:rPr lang="en-US" sz="8000" dirty="0">
                <a:latin typeface="Courier New" panose="02070309020205020404" pitchFamily="49" charset="0"/>
                <a:cs typeface="Courier New" panose="02070309020205020404" pitchFamily="49" charset="0"/>
              </a:rPr>
              <a:t> += </a:t>
            </a:r>
            <a:r>
              <a:rPr lang="en-US" sz="8000" dirty="0" err="1">
                <a:latin typeface="Courier New" panose="02070309020205020404" pitchFamily="49" charset="0"/>
                <a:cs typeface="Courier New" panose="02070309020205020404" pitchFamily="49" charset="0"/>
              </a:rPr>
              <a:t>tableCotes</a:t>
            </a:r>
            <a:r>
              <a:rPr lang="en-US" sz="8000" dirty="0">
                <a:latin typeface="Courier New" panose="02070309020205020404" pitchFamily="49" charset="0"/>
                <a:cs typeface="Courier New" panose="02070309020205020404" pitchFamily="49" charset="0"/>
              </a:rPr>
              <a:t>[</a:t>
            </a:r>
            <a:r>
              <a:rPr lang="en-US" sz="8000" dirty="0" err="1">
                <a:latin typeface="Courier New" panose="02070309020205020404" pitchFamily="49" charset="0"/>
                <a:cs typeface="Courier New" panose="02070309020205020404" pitchFamily="49" charset="0"/>
              </a:rPr>
              <a:t>i</a:t>
            </a:r>
            <a:r>
              <a:rPr lang="en-US" sz="8000" dirty="0">
                <a:latin typeface="Courier New" panose="02070309020205020404" pitchFamily="49" charset="0"/>
                <a:cs typeface="Courier New" panose="02070309020205020404" pitchFamily="49" charset="0"/>
              </a:rPr>
              <a:t>] ;</a:t>
            </a:r>
            <a:endParaRPr lang="fr-BE" sz="8000" dirty="0">
              <a:latin typeface="Courier New" panose="02070309020205020404" pitchFamily="49" charset="0"/>
              <a:cs typeface="Courier New" panose="02070309020205020404" pitchFamily="49" charset="0"/>
            </a:endParaRPr>
          </a:p>
          <a:p>
            <a:pPr marL="0" indent="0" hangingPunct="0">
              <a:buNone/>
            </a:pPr>
            <a:r>
              <a:rPr lang="en-US" sz="8000" dirty="0">
                <a:latin typeface="Courier New" panose="02070309020205020404" pitchFamily="49" charset="0"/>
                <a:cs typeface="Courier New" panose="02070309020205020404" pitchFamily="49" charset="0"/>
              </a:rPr>
              <a:t>	}</a:t>
            </a:r>
            <a:endParaRPr lang="fr-BE" sz="8000" dirty="0">
              <a:latin typeface="Courier New" panose="02070309020205020404" pitchFamily="49" charset="0"/>
              <a:cs typeface="Courier New" panose="02070309020205020404" pitchFamily="49" charset="0"/>
            </a:endParaRPr>
          </a:p>
          <a:p>
            <a:pPr marL="0" indent="0">
              <a:buNone/>
            </a:pPr>
            <a:r>
              <a:rPr lang="en-US" sz="8000" dirty="0">
                <a:latin typeface="Courier New" panose="02070309020205020404" pitchFamily="49" charset="0"/>
                <a:cs typeface="Courier New" panose="02070309020205020404" pitchFamily="49" charset="0"/>
              </a:rPr>
              <a:t>	return </a:t>
            </a:r>
            <a:r>
              <a:rPr lang="en-US" sz="8000" dirty="0" err="1">
                <a:latin typeface="Courier New" panose="02070309020205020404" pitchFamily="49" charset="0"/>
                <a:cs typeface="Courier New" panose="02070309020205020404" pitchFamily="49" charset="0"/>
              </a:rPr>
              <a:t>somme</a:t>
            </a:r>
            <a:r>
              <a:rPr lang="en-US" sz="8000" dirty="0">
                <a:latin typeface="Courier New" panose="02070309020205020404" pitchFamily="49" charset="0"/>
                <a:cs typeface="Courier New" panose="02070309020205020404" pitchFamily="49" charset="0"/>
              </a:rPr>
              <a:t> ;</a:t>
            </a:r>
            <a:endParaRPr lang="fr-BE" sz="8000" dirty="0">
              <a:latin typeface="Courier New" panose="02070309020205020404" pitchFamily="49" charset="0"/>
              <a:cs typeface="Courier New" panose="02070309020205020404" pitchFamily="49" charset="0"/>
            </a:endParaRPr>
          </a:p>
          <a:p>
            <a:pPr marL="0" indent="0" hangingPunct="0">
              <a:buNone/>
            </a:pPr>
            <a:r>
              <a:rPr lang="fr-BE" sz="8000" dirty="0">
                <a:latin typeface="Courier New" panose="02070309020205020404" pitchFamily="49" charset="0"/>
                <a:cs typeface="Courier New" panose="02070309020205020404" pitchFamily="49" charset="0"/>
              </a:rPr>
              <a:t>   }</a:t>
            </a:r>
          </a:p>
          <a:p>
            <a:pPr marL="0" indent="0" hangingPunct="0">
              <a:buNone/>
            </a:pPr>
            <a:r>
              <a:rPr lang="fr-BE" sz="6400" dirty="0">
                <a:latin typeface="Courier New" panose="02070309020205020404" pitchFamily="49" charset="0"/>
                <a:cs typeface="Courier New" panose="02070309020205020404" pitchFamily="49" charset="0"/>
              </a:rPr>
              <a:t> </a:t>
            </a:r>
          </a:p>
          <a:p>
            <a:pPr marL="0" indent="0" hangingPunct="0">
              <a:buNone/>
            </a:pPr>
            <a:r>
              <a:rPr lang="fr-BE" sz="6400" dirty="0">
                <a:latin typeface="Courier New" panose="02070309020205020404" pitchFamily="49" charset="0"/>
                <a:cs typeface="Courier New" panose="02070309020205020404" pitchFamily="49" charset="0"/>
              </a:rPr>
              <a:t>  </a:t>
            </a:r>
            <a:endParaRPr lang="fr-BE" dirty="0"/>
          </a:p>
          <a:p>
            <a:pPr marL="0" indent="0" hangingPunct="0">
              <a:buNone/>
            </a:pPr>
            <a:endParaRPr lang="fr-BE" dirty="0"/>
          </a:p>
        </p:txBody>
      </p:sp>
      <p:pic>
        <p:nvPicPr>
          <p:cNvPr id="3" name="Audio 2">
            <a:hlinkClick r:id="" action="ppaction://media"/>
            <a:extLst>
              <a:ext uri="{FF2B5EF4-FFF2-40B4-BE49-F238E27FC236}">
                <a16:creationId xmlns:a16="http://schemas.microsoft.com/office/drawing/2014/main" id="{92146562-59A5-2652-D456-61501540C0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696490496"/>
      </p:ext>
    </p:extLst>
  </p:cSld>
  <p:clrMapOvr>
    <a:masterClrMapping/>
  </p:clrMapOvr>
  <mc:AlternateContent xmlns:mc="http://schemas.openxmlformats.org/markup-compatibility/2006">
    <mc:Choice xmlns:p14="http://schemas.microsoft.com/office/powerpoint/2010/main" Requires="p14">
      <p:transition spd="slow" p14:dur="2000" advTm="31980"/>
    </mc:Choice>
    <mc:Fallback>
      <p:transition spd="slow" advTm="31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Parcours de table</a:t>
            </a:r>
          </a:p>
        </p:txBody>
      </p:sp>
      <p:pic>
        <p:nvPicPr>
          <p:cNvPr id="6" name="Image 5">
            <a:extLst>
              <a:ext uri="{FF2B5EF4-FFF2-40B4-BE49-F238E27FC236}">
                <a16:creationId xmlns:a16="http://schemas.microsoft.com/office/drawing/2014/main" id="{3F3AF2A0-3F3F-4D20-8B49-D247EA2D4B38}"/>
              </a:ext>
            </a:extLst>
          </p:cNvPr>
          <p:cNvPicPr>
            <a:picLocks noChangeAspect="1"/>
          </p:cNvPicPr>
          <p:nvPr/>
        </p:nvPicPr>
        <p:blipFill>
          <a:blip r:embed="rId5"/>
          <a:stretch>
            <a:fillRect/>
          </a:stretch>
        </p:blipFill>
        <p:spPr>
          <a:xfrm>
            <a:off x="1222645" y="2177170"/>
            <a:ext cx="7282479" cy="4680828"/>
          </a:xfrm>
          <a:prstGeom prst="rect">
            <a:avLst/>
          </a:prstGeom>
        </p:spPr>
      </p:pic>
      <p:sp>
        <p:nvSpPr>
          <p:cNvPr id="17" name="ZoneTexte 16">
            <a:extLst>
              <a:ext uri="{FF2B5EF4-FFF2-40B4-BE49-F238E27FC236}">
                <a16:creationId xmlns:a16="http://schemas.microsoft.com/office/drawing/2014/main" id="{1FA05D43-1072-4654-9571-E88088802B95}"/>
              </a:ext>
            </a:extLst>
          </p:cNvPr>
          <p:cNvSpPr txBox="1"/>
          <p:nvPr/>
        </p:nvSpPr>
        <p:spPr>
          <a:xfrm>
            <a:off x="8608447" y="5534388"/>
            <a:ext cx="2009140" cy="461665"/>
          </a:xfrm>
          <a:prstGeom prst="rect">
            <a:avLst/>
          </a:prstGeom>
          <a:noFill/>
        </p:spPr>
        <p:txBody>
          <a:bodyPr wrap="none" rtlCol="0">
            <a:spAutoFit/>
          </a:bodyPr>
          <a:lstStyle/>
          <a:p>
            <a:r>
              <a:rPr lang="fr-BE" sz="2400" dirty="0"/>
              <a:t>champs </a:t>
            </a:r>
            <a:r>
              <a:rPr lang="fr-BE" sz="2400" dirty="0" err="1"/>
              <a:t>length</a:t>
            </a:r>
            <a:endParaRPr lang="fr-BE" sz="2400" dirty="0"/>
          </a:p>
        </p:txBody>
      </p:sp>
      <p:cxnSp>
        <p:nvCxnSpPr>
          <p:cNvPr id="19" name="Connecteur droit avec flèche 18">
            <a:extLst>
              <a:ext uri="{FF2B5EF4-FFF2-40B4-BE49-F238E27FC236}">
                <a16:creationId xmlns:a16="http://schemas.microsoft.com/office/drawing/2014/main" id="{12FBC0EB-31B7-4BA7-B78F-7085898DC60F}"/>
              </a:ext>
            </a:extLst>
          </p:cNvPr>
          <p:cNvCxnSpPr>
            <a:cxnSpLocks/>
          </p:cNvCxnSpPr>
          <p:nvPr/>
        </p:nvCxnSpPr>
        <p:spPr>
          <a:xfrm>
            <a:off x="6875030" y="5224104"/>
            <a:ext cx="1825884" cy="558282"/>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pic>
        <p:nvPicPr>
          <p:cNvPr id="5" name="Audio 4">
            <a:hlinkClick r:id="" action="ppaction://media"/>
            <a:extLst>
              <a:ext uri="{FF2B5EF4-FFF2-40B4-BE49-F238E27FC236}">
                <a16:creationId xmlns:a16="http://schemas.microsoft.com/office/drawing/2014/main" id="{78899591-1925-FD5F-317D-F07B174FF1C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694870758"/>
      </p:ext>
    </p:extLst>
  </p:cSld>
  <p:clrMapOvr>
    <a:masterClrMapping/>
  </p:clrMapOvr>
  <mc:AlternateContent xmlns:mc="http://schemas.openxmlformats.org/markup-compatibility/2006">
    <mc:Choice xmlns:p14="http://schemas.microsoft.com/office/powerpoint/2010/main" Requires="p14">
      <p:transition spd="slow" p14:dur="2000" advTm="33157"/>
    </mc:Choice>
    <mc:Fallback>
      <p:transition spd="slow" advTm="331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Sortie prématurée du parcours</a:t>
            </a:r>
          </a:p>
        </p:txBody>
      </p:sp>
      <p:sp>
        <p:nvSpPr>
          <p:cNvPr id="15" name="ZoneTexte 14">
            <a:extLst>
              <a:ext uri="{FF2B5EF4-FFF2-40B4-BE49-F238E27FC236}">
                <a16:creationId xmlns:a16="http://schemas.microsoft.com/office/drawing/2014/main" id="{711BDFB5-D954-49F6-B6ED-60D9B370C2E6}"/>
              </a:ext>
            </a:extLst>
          </p:cNvPr>
          <p:cNvSpPr txBox="1"/>
          <p:nvPr/>
        </p:nvSpPr>
        <p:spPr>
          <a:xfrm>
            <a:off x="1529032" y="2543175"/>
            <a:ext cx="3896708" cy="461665"/>
          </a:xfrm>
          <a:prstGeom prst="rect">
            <a:avLst/>
          </a:prstGeom>
          <a:noFill/>
        </p:spPr>
        <p:txBody>
          <a:bodyPr wrap="none" rtlCol="0">
            <a:spAutoFit/>
          </a:bodyPr>
          <a:lstStyle/>
          <a:p>
            <a:r>
              <a:rPr lang="fr-BE" sz="2400" dirty="0"/>
              <a:t>Exemple : méthode contient()</a:t>
            </a:r>
          </a:p>
        </p:txBody>
      </p:sp>
      <p:sp>
        <p:nvSpPr>
          <p:cNvPr id="17" name="ZoneTexte 16">
            <a:extLst>
              <a:ext uri="{FF2B5EF4-FFF2-40B4-BE49-F238E27FC236}">
                <a16:creationId xmlns:a16="http://schemas.microsoft.com/office/drawing/2014/main" id="{B95E25F3-CDC4-4DCD-9F20-115384201005}"/>
              </a:ext>
            </a:extLst>
          </p:cNvPr>
          <p:cNvSpPr txBox="1"/>
          <p:nvPr/>
        </p:nvSpPr>
        <p:spPr>
          <a:xfrm>
            <a:off x="1691707" y="4793801"/>
            <a:ext cx="8451866" cy="461665"/>
          </a:xfrm>
          <a:prstGeom prst="rect">
            <a:avLst/>
          </a:prstGeom>
          <a:noFill/>
        </p:spPr>
        <p:txBody>
          <a:bodyPr wrap="none" rtlCol="0">
            <a:spAutoFit/>
          </a:bodyPr>
          <a:lstStyle/>
          <a:p>
            <a:r>
              <a:rPr lang="fr-BE" sz="2400" dirty="0"/>
              <a:t>Si « on » trouve l’entier recherché, « on » peut sortir de la boucle !</a:t>
            </a:r>
          </a:p>
        </p:txBody>
      </p:sp>
      <p:graphicFrame>
        <p:nvGraphicFramePr>
          <p:cNvPr id="4" name="Tableau 4">
            <a:extLst>
              <a:ext uri="{FF2B5EF4-FFF2-40B4-BE49-F238E27FC236}">
                <a16:creationId xmlns:a16="http://schemas.microsoft.com/office/drawing/2014/main" id="{6E6D3D6A-ECD3-2ADB-FB77-FCC7E393AE8D}"/>
              </a:ext>
            </a:extLst>
          </p:cNvPr>
          <p:cNvGraphicFramePr>
            <a:graphicFrameLocks noGrp="1"/>
          </p:cNvGraphicFramePr>
          <p:nvPr>
            <p:extLst>
              <p:ext uri="{D42A27DB-BD31-4B8C-83A1-F6EECF244321}">
                <p14:modId xmlns:p14="http://schemas.microsoft.com/office/powerpoint/2010/main" val="2388533626"/>
              </p:ext>
            </p:extLst>
          </p:nvPr>
        </p:nvGraphicFramePr>
        <p:xfrm>
          <a:off x="2033986" y="3732913"/>
          <a:ext cx="4901072" cy="365760"/>
        </p:xfrm>
        <a:graphic>
          <a:graphicData uri="http://schemas.openxmlformats.org/drawingml/2006/table">
            <a:tbl>
              <a:tblPr firstRow="1" bandRow="1">
                <a:tableStyleId>{D7AC3CCA-C797-4891-BE02-D94E43425B78}</a:tableStyleId>
              </a:tblPr>
              <a:tblGrid>
                <a:gridCol w="612634">
                  <a:extLst>
                    <a:ext uri="{9D8B030D-6E8A-4147-A177-3AD203B41FA5}">
                      <a16:colId xmlns:a16="http://schemas.microsoft.com/office/drawing/2014/main" val="1185239319"/>
                    </a:ext>
                  </a:extLst>
                </a:gridCol>
                <a:gridCol w="612634">
                  <a:extLst>
                    <a:ext uri="{9D8B030D-6E8A-4147-A177-3AD203B41FA5}">
                      <a16:colId xmlns:a16="http://schemas.microsoft.com/office/drawing/2014/main" val="4258327346"/>
                    </a:ext>
                  </a:extLst>
                </a:gridCol>
                <a:gridCol w="612634">
                  <a:extLst>
                    <a:ext uri="{9D8B030D-6E8A-4147-A177-3AD203B41FA5}">
                      <a16:colId xmlns:a16="http://schemas.microsoft.com/office/drawing/2014/main" val="4050875640"/>
                    </a:ext>
                  </a:extLst>
                </a:gridCol>
                <a:gridCol w="612634">
                  <a:extLst>
                    <a:ext uri="{9D8B030D-6E8A-4147-A177-3AD203B41FA5}">
                      <a16:colId xmlns:a16="http://schemas.microsoft.com/office/drawing/2014/main" val="3420174515"/>
                    </a:ext>
                  </a:extLst>
                </a:gridCol>
                <a:gridCol w="612634">
                  <a:extLst>
                    <a:ext uri="{9D8B030D-6E8A-4147-A177-3AD203B41FA5}">
                      <a16:colId xmlns:a16="http://schemas.microsoft.com/office/drawing/2014/main" val="2384394666"/>
                    </a:ext>
                  </a:extLst>
                </a:gridCol>
                <a:gridCol w="612634">
                  <a:extLst>
                    <a:ext uri="{9D8B030D-6E8A-4147-A177-3AD203B41FA5}">
                      <a16:colId xmlns:a16="http://schemas.microsoft.com/office/drawing/2014/main" val="89314039"/>
                    </a:ext>
                  </a:extLst>
                </a:gridCol>
                <a:gridCol w="612634">
                  <a:extLst>
                    <a:ext uri="{9D8B030D-6E8A-4147-A177-3AD203B41FA5}">
                      <a16:colId xmlns:a16="http://schemas.microsoft.com/office/drawing/2014/main" val="1256415173"/>
                    </a:ext>
                  </a:extLst>
                </a:gridCol>
                <a:gridCol w="612634">
                  <a:extLst>
                    <a:ext uri="{9D8B030D-6E8A-4147-A177-3AD203B41FA5}">
                      <a16:colId xmlns:a16="http://schemas.microsoft.com/office/drawing/2014/main" val="4028699440"/>
                    </a:ext>
                  </a:extLst>
                </a:gridCol>
              </a:tblGrid>
              <a:tr h="345928">
                <a:tc>
                  <a:txBody>
                    <a:bodyPr/>
                    <a:lstStyle/>
                    <a:p>
                      <a:pPr algn="ctr"/>
                      <a:r>
                        <a:rPr lang="fr-BE" b="0" dirty="0"/>
                        <a:t>8</a:t>
                      </a:r>
                    </a:p>
                  </a:txBody>
                  <a:tcPr/>
                </a:tc>
                <a:tc>
                  <a:txBody>
                    <a:bodyPr/>
                    <a:lstStyle/>
                    <a:p>
                      <a:pPr algn="ctr"/>
                      <a:r>
                        <a:rPr lang="fr-BE" b="0" dirty="0"/>
                        <a:t>7</a:t>
                      </a:r>
                    </a:p>
                  </a:txBody>
                  <a:tcPr/>
                </a:tc>
                <a:tc>
                  <a:txBody>
                    <a:bodyPr/>
                    <a:lstStyle/>
                    <a:p>
                      <a:pPr algn="ctr"/>
                      <a:r>
                        <a:rPr lang="fr-BE" b="0" dirty="0"/>
                        <a:t>10</a:t>
                      </a:r>
                    </a:p>
                  </a:txBody>
                  <a:tcPr/>
                </a:tc>
                <a:tc>
                  <a:txBody>
                    <a:bodyPr/>
                    <a:lstStyle/>
                    <a:p>
                      <a:pPr algn="ctr"/>
                      <a:r>
                        <a:rPr lang="fr-BE" b="0" dirty="0"/>
                        <a:t>6</a:t>
                      </a:r>
                    </a:p>
                  </a:txBody>
                  <a:tcPr/>
                </a:tc>
                <a:tc>
                  <a:txBody>
                    <a:bodyPr/>
                    <a:lstStyle/>
                    <a:p>
                      <a:pPr algn="ctr"/>
                      <a:r>
                        <a:rPr lang="fr-BE" b="0" dirty="0"/>
                        <a:t>9</a:t>
                      </a:r>
                    </a:p>
                  </a:txBody>
                  <a:tcPr/>
                </a:tc>
                <a:tc>
                  <a:txBody>
                    <a:bodyPr/>
                    <a:lstStyle/>
                    <a:p>
                      <a:pPr algn="ctr"/>
                      <a:r>
                        <a:rPr lang="fr-BE" b="0" dirty="0"/>
                        <a:t>8</a:t>
                      </a:r>
                    </a:p>
                  </a:txBody>
                  <a:tcPr/>
                </a:tc>
                <a:tc>
                  <a:txBody>
                    <a:bodyPr/>
                    <a:lstStyle/>
                    <a:p>
                      <a:pPr algn="ctr"/>
                      <a:r>
                        <a:rPr lang="fr-BE" b="0" dirty="0"/>
                        <a:t>7</a:t>
                      </a:r>
                    </a:p>
                  </a:txBody>
                  <a:tcPr/>
                </a:tc>
                <a:tc>
                  <a:txBody>
                    <a:bodyPr/>
                    <a:lstStyle/>
                    <a:p>
                      <a:pPr algn="ctr"/>
                      <a:r>
                        <a:rPr lang="fr-BE" b="0" dirty="0"/>
                        <a:t>8</a:t>
                      </a:r>
                    </a:p>
                  </a:txBody>
                  <a:tcPr/>
                </a:tc>
                <a:extLst>
                  <a:ext uri="{0D108BD9-81ED-4DB2-BD59-A6C34878D82A}">
                    <a16:rowId xmlns:a16="http://schemas.microsoft.com/office/drawing/2014/main" val="189891630"/>
                  </a:ext>
                </a:extLst>
              </a:tr>
            </a:tbl>
          </a:graphicData>
        </a:graphic>
      </p:graphicFrame>
      <p:pic>
        <p:nvPicPr>
          <p:cNvPr id="3" name="Audio 2">
            <a:hlinkClick r:id="" action="ppaction://media"/>
            <a:extLst>
              <a:ext uri="{FF2B5EF4-FFF2-40B4-BE49-F238E27FC236}">
                <a16:creationId xmlns:a16="http://schemas.microsoft.com/office/drawing/2014/main" id="{7A8AE96E-9180-3F5C-2C62-694923FE74B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334798977"/>
      </p:ext>
    </p:extLst>
  </p:cSld>
  <p:clrMapOvr>
    <a:masterClrMapping/>
  </p:clrMapOvr>
  <mc:AlternateContent xmlns:mc="http://schemas.openxmlformats.org/markup-compatibility/2006">
    <mc:Choice xmlns:p14="http://schemas.microsoft.com/office/powerpoint/2010/main" Requires="p14">
      <p:transition spd="slow" p14:dur="2000" advTm="60314"/>
    </mc:Choice>
    <mc:Fallback>
      <p:transition spd="slow" advTm="603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Sortie prématurée du parcours</a:t>
            </a:r>
          </a:p>
        </p:txBody>
      </p:sp>
      <p:sp>
        <p:nvSpPr>
          <p:cNvPr id="15" name="ZoneTexte 14">
            <a:extLst>
              <a:ext uri="{FF2B5EF4-FFF2-40B4-BE49-F238E27FC236}">
                <a16:creationId xmlns:a16="http://schemas.microsoft.com/office/drawing/2014/main" id="{711BDFB5-D954-49F6-B6ED-60D9B370C2E6}"/>
              </a:ext>
            </a:extLst>
          </p:cNvPr>
          <p:cNvSpPr txBox="1"/>
          <p:nvPr/>
        </p:nvSpPr>
        <p:spPr>
          <a:xfrm>
            <a:off x="1529032" y="2543175"/>
            <a:ext cx="3896708" cy="461665"/>
          </a:xfrm>
          <a:prstGeom prst="rect">
            <a:avLst/>
          </a:prstGeom>
          <a:noFill/>
        </p:spPr>
        <p:txBody>
          <a:bodyPr wrap="none" rtlCol="0">
            <a:spAutoFit/>
          </a:bodyPr>
          <a:lstStyle/>
          <a:p>
            <a:r>
              <a:rPr lang="fr-BE" sz="2400" dirty="0"/>
              <a:t>Exemple : méthode contient()</a:t>
            </a:r>
          </a:p>
        </p:txBody>
      </p:sp>
      <p:sp>
        <p:nvSpPr>
          <p:cNvPr id="7" name="ZoneTexte 6">
            <a:extLst>
              <a:ext uri="{FF2B5EF4-FFF2-40B4-BE49-F238E27FC236}">
                <a16:creationId xmlns:a16="http://schemas.microsoft.com/office/drawing/2014/main" id="{C07BC804-2841-EBBB-88FC-499192DC8340}"/>
              </a:ext>
            </a:extLst>
          </p:cNvPr>
          <p:cNvSpPr txBox="1"/>
          <p:nvPr/>
        </p:nvSpPr>
        <p:spPr>
          <a:xfrm>
            <a:off x="6095999" y="3886200"/>
            <a:ext cx="4744453" cy="830997"/>
          </a:xfrm>
          <a:prstGeom prst="rect">
            <a:avLst/>
          </a:prstGeom>
          <a:noFill/>
        </p:spPr>
        <p:txBody>
          <a:bodyPr wrap="square" rtlCol="0">
            <a:spAutoFit/>
          </a:bodyPr>
          <a:lstStyle/>
          <a:p>
            <a:r>
              <a:rPr lang="fr-BE" sz="2400" dirty="0"/>
              <a:t>« J’aimerais bien récupérer mon interro. Je m’appelle Léo Durand. »</a:t>
            </a:r>
          </a:p>
        </p:txBody>
      </p:sp>
      <p:pic>
        <p:nvPicPr>
          <p:cNvPr id="11" name="Image 10">
            <a:extLst>
              <a:ext uri="{FF2B5EF4-FFF2-40B4-BE49-F238E27FC236}">
                <a16:creationId xmlns:a16="http://schemas.microsoft.com/office/drawing/2014/main" id="{8EA373FD-11E4-B338-FD91-2FB8A3DBFE5C}"/>
              </a:ext>
            </a:extLst>
          </p:cNvPr>
          <p:cNvPicPr>
            <a:picLocks noChangeAspect="1"/>
          </p:cNvPicPr>
          <p:nvPr/>
        </p:nvPicPr>
        <p:blipFill>
          <a:blip r:embed="rId5"/>
          <a:stretch>
            <a:fillRect/>
          </a:stretch>
        </p:blipFill>
        <p:spPr>
          <a:xfrm>
            <a:off x="2046621" y="3304883"/>
            <a:ext cx="3286125" cy="2752725"/>
          </a:xfrm>
          <a:prstGeom prst="rect">
            <a:avLst/>
          </a:prstGeom>
        </p:spPr>
      </p:pic>
      <p:pic>
        <p:nvPicPr>
          <p:cNvPr id="13" name="Audio 12">
            <a:hlinkClick r:id="" action="ppaction://media"/>
            <a:extLst>
              <a:ext uri="{FF2B5EF4-FFF2-40B4-BE49-F238E27FC236}">
                <a16:creationId xmlns:a16="http://schemas.microsoft.com/office/drawing/2014/main" id="{7DF66EC7-040D-3AA4-7325-EC809BF98D7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645282351"/>
      </p:ext>
    </p:extLst>
  </p:cSld>
  <p:clrMapOvr>
    <a:masterClrMapping/>
  </p:clrMapOvr>
  <mc:AlternateContent xmlns:mc="http://schemas.openxmlformats.org/markup-compatibility/2006">
    <mc:Choice xmlns:p14="http://schemas.microsoft.com/office/powerpoint/2010/main" Requires="p14">
      <p:transition spd="slow" p14:dur="2000" advTm="67377"/>
    </mc:Choice>
    <mc:Fallback>
      <p:transition spd="slow" advTm="673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Sortie prématurée du parcours</a:t>
            </a:r>
          </a:p>
        </p:txBody>
      </p:sp>
      <p:sp>
        <p:nvSpPr>
          <p:cNvPr id="13" name="ZoneTexte 12">
            <a:extLst>
              <a:ext uri="{FF2B5EF4-FFF2-40B4-BE49-F238E27FC236}">
                <a16:creationId xmlns:a16="http://schemas.microsoft.com/office/drawing/2014/main" id="{C22172C7-1F27-41CE-84CC-29AE29A39113}"/>
              </a:ext>
            </a:extLst>
          </p:cNvPr>
          <p:cNvSpPr txBox="1"/>
          <p:nvPr/>
        </p:nvSpPr>
        <p:spPr>
          <a:xfrm>
            <a:off x="1485432" y="2510120"/>
            <a:ext cx="7184204" cy="2677656"/>
          </a:xfrm>
          <a:prstGeom prst="rect">
            <a:avLst/>
          </a:prstGeom>
          <a:noFill/>
        </p:spPr>
        <p:txBody>
          <a:bodyPr wrap="square">
            <a:spAutoFit/>
          </a:bodyPr>
          <a:lstStyle/>
          <a:p>
            <a:pPr marL="0" indent="0">
              <a:buNone/>
            </a:pPr>
            <a:r>
              <a:rPr lang="fr-BE" sz="2400" dirty="0"/>
              <a:t>for avec return</a:t>
            </a:r>
          </a:p>
          <a:p>
            <a:pPr marL="0" indent="0">
              <a:buNone/>
            </a:pPr>
            <a:endParaRPr lang="fr-BE" sz="2400" dirty="0"/>
          </a:p>
          <a:p>
            <a:pPr marL="0" indent="0">
              <a:buNone/>
            </a:pPr>
            <a:endParaRPr lang="fr-BE" sz="2400" dirty="0"/>
          </a:p>
          <a:p>
            <a:pPr marL="0" indent="0">
              <a:buNone/>
            </a:pPr>
            <a:r>
              <a:rPr lang="fr-BE" sz="2400" dirty="0" err="1"/>
              <a:t>while</a:t>
            </a:r>
            <a:r>
              <a:rPr lang="fr-BE" sz="2400" dirty="0"/>
              <a:t> avec condition composée sans return</a:t>
            </a:r>
          </a:p>
          <a:p>
            <a:pPr marL="0" indent="0">
              <a:buNone/>
            </a:pPr>
            <a:endParaRPr lang="fr-BE" sz="2400" dirty="0"/>
          </a:p>
          <a:p>
            <a:pPr marL="0" indent="0">
              <a:buNone/>
            </a:pPr>
            <a:endParaRPr lang="fr-BE" sz="2400" dirty="0"/>
          </a:p>
          <a:p>
            <a:pPr marL="0" indent="0">
              <a:buNone/>
            </a:pPr>
            <a:r>
              <a:rPr lang="fr-BE" sz="2400" dirty="0" err="1"/>
              <a:t>while</a:t>
            </a:r>
            <a:r>
              <a:rPr lang="fr-BE" sz="2400" dirty="0"/>
              <a:t> avec condition composée et booléen sans return</a:t>
            </a:r>
          </a:p>
        </p:txBody>
      </p:sp>
      <p:sp>
        <p:nvSpPr>
          <p:cNvPr id="15" name="ZoneTexte 14">
            <a:extLst>
              <a:ext uri="{FF2B5EF4-FFF2-40B4-BE49-F238E27FC236}">
                <a16:creationId xmlns:a16="http://schemas.microsoft.com/office/drawing/2014/main" id="{711BDFB5-D954-49F6-B6ED-60D9B370C2E6}"/>
              </a:ext>
            </a:extLst>
          </p:cNvPr>
          <p:cNvSpPr txBox="1"/>
          <p:nvPr/>
        </p:nvSpPr>
        <p:spPr>
          <a:xfrm>
            <a:off x="2257175" y="5991452"/>
            <a:ext cx="6412461" cy="461665"/>
          </a:xfrm>
          <a:prstGeom prst="rect">
            <a:avLst/>
          </a:prstGeom>
          <a:noFill/>
        </p:spPr>
        <p:txBody>
          <a:bodyPr wrap="none" rtlCol="0">
            <a:spAutoFit/>
          </a:bodyPr>
          <a:lstStyle/>
          <a:p>
            <a:r>
              <a:rPr lang="fr-BE" sz="2400" dirty="0">
                <a:solidFill>
                  <a:srgbClr val="FF0000"/>
                </a:solidFill>
              </a:rPr>
              <a:t>Chacun doit trouver son style de programmation !</a:t>
            </a:r>
          </a:p>
        </p:txBody>
      </p:sp>
      <p:pic>
        <p:nvPicPr>
          <p:cNvPr id="3" name="Audio 2">
            <a:hlinkClick r:id="" action="ppaction://media"/>
            <a:extLst>
              <a:ext uri="{FF2B5EF4-FFF2-40B4-BE49-F238E27FC236}">
                <a16:creationId xmlns:a16="http://schemas.microsoft.com/office/drawing/2014/main" id="{EA489993-6839-13E2-EB0D-2849FAC650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408168144"/>
      </p:ext>
    </p:extLst>
  </p:cSld>
  <p:clrMapOvr>
    <a:masterClrMapping/>
  </p:clrMapOvr>
  <mc:AlternateContent xmlns:mc="http://schemas.openxmlformats.org/markup-compatibility/2006">
    <mc:Choice xmlns:p14="http://schemas.microsoft.com/office/powerpoint/2010/main" Requires="p14">
      <p:transition spd="slow" p14:dur="2000" advTm="33156"/>
    </mc:Choice>
    <mc:Fallback>
      <p:transition spd="slow" advTm="33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Sortie prématurée du parcours</a:t>
            </a:r>
          </a:p>
        </p:txBody>
      </p:sp>
      <p:sp>
        <p:nvSpPr>
          <p:cNvPr id="13" name="ZoneTexte 12">
            <a:extLst>
              <a:ext uri="{FF2B5EF4-FFF2-40B4-BE49-F238E27FC236}">
                <a16:creationId xmlns:a16="http://schemas.microsoft.com/office/drawing/2014/main" id="{C22172C7-1F27-41CE-84CC-29AE29A39113}"/>
              </a:ext>
            </a:extLst>
          </p:cNvPr>
          <p:cNvSpPr txBox="1"/>
          <p:nvPr/>
        </p:nvSpPr>
        <p:spPr>
          <a:xfrm>
            <a:off x="1485432" y="2354089"/>
            <a:ext cx="7184204" cy="461665"/>
          </a:xfrm>
          <a:prstGeom prst="rect">
            <a:avLst/>
          </a:prstGeom>
          <a:noFill/>
        </p:spPr>
        <p:txBody>
          <a:bodyPr wrap="square">
            <a:spAutoFit/>
          </a:bodyPr>
          <a:lstStyle/>
          <a:p>
            <a:pPr marL="0" indent="0">
              <a:buNone/>
            </a:pPr>
            <a:r>
              <a:rPr lang="fr-BE" sz="2400" dirty="0"/>
              <a:t>for avec return</a:t>
            </a:r>
          </a:p>
        </p:txBody>
      </p:sp>
      <p:pic>
        <p:nvPicPr>
          <p:cNvPr id="9" name="Image 8">
            <a:extLst>
              <a:ext uri="{FF2B5EF4-FFF2-40B4-BE49-F238E27FC236}">
                <a16:creationId xmlns:a16="http://schemas.microsoft.com/office/drawing/2014/main" id="{06058CFE-6E9F-4CB5-B160-498D2A1DC190}"/>
              </a:ext>
            </a:extLst>
          </p:cNvPr>
          <p:cNvPicPr>
            <a:picLocks noChangeAspect="1"/>
          </p:cNvPicPr>
          <p:nvPr/>
        </p:nvPicPr>
        <p:blipFill>
          <a:blip r:embed="rId5"/>
          <a:stretch>
            <a:fillRect/>
          </a:stretch>
        </p:blipFill>
        <p:spPr>
          <a:xfrm>
            <a:off x="2654691" y="3117850"/>
            <a:ext cx="6181801" cy="2585117"/>
          </a:xfrm>
          <a:prstGeom prst="rect">
            <a:avLst/>
          </a:prstGeom>
        </p:spPr>
      </p:pic>
      <p:pic>
        <p:nvPicPr>
          <p:cNvPr id="3" name="Audio 2">
            <a:hlinkClick r:id="" action="ppaction://media"/>
            <a:extLst>
              <a:ext uri="{FF2B5EF4-FFF2-40B4-BE49-F238E27FC236}">
                <a16:creationId xmlns:a16="http://schemas.microsoft.com/office/drawing/2014/main" id="{D4B26206-4756-3CF0-E2A6-EB21D012C2D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02953321"/>
      </p:ext>
    </p:extLst>
  </p:cSld>
  <p:clrMapOvr>
    <a:masterClrMapping/>
  </p:clrMapOvr>
  <mc:AlternateContent xmlns:mc="http://schemas.openxmlformats.org/markup-compatibility/2006">
    <mc:Choice xmlns:p14="http://schemas.microsoft.com/office/powerpoint/2010/main" Requires="p14">
      <p:transition spd="slow" p14:dur="2000" advTm="64886"/>
    </mc:Choice>
    <mc:Fallback>
      <p:transition spd="slow" advTm="648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Exemples</a:t>
            </a:r>
          </a:p>
        </p:txBody>
      </p:sp>
      <p:sp>
        <p:nvSpPr>
          <p:cNvPr id="13" name="ZoneTexte 12">
            <a:extLst>
              <a:ext uri="{FF2B5EF4-FFF2-40B4-BE49-F238E27FC236}">
                <a16:creationId xmlns:a16="http://schemas.microsoft.com/office/drawing/2014/main" id="{13ECD3DF-32D4-4133-9E4A-3F356C9ED4D8}"/>
              </a:ext>
            </a:extLst>
          </p:cNvPr>
          <p:cNvSpPr txBox="1"/>
          <p:nvPr/>
        </p:nvSpPr>
        <p:spPr>
          <a:xfrm>
            <a:off x="1905000" y="2628221"/>
            <a:ext cx="6096000" cy="461665"/>
          </a:xfrm>
          <a:prstGeom prst="rect">
            <a:avLst/>
          </a:prstGeom>
          <a:noFill/>
        </p:spPr>
        <p:txBody>
          <a:bodyPr wrap="square">
            <a:spAutoFit/>
          </a:bodyPr>
          <a:lstStyle/>
          <a:p>
            <a:pPr marL="0" indent="0" hangingPunct="0">
              <a:buNone/>
            </a:pPr>
            <a:r>
              <a:rPr lang="fr-BE" sz="2400" dirty="0"/>
              <a:t>Classe </a:t>
            </a:r>
            <a:r>
              <a:rPr lang="fr-BE" sz="2400" i="1" dirty="0" err="1"/>
              <a:t>Deliberation</a:t>
            </a:r>
            <a:endParaRPr lang="fr-BE" sz="2400" i="1" dirty="0"/>
          </a:p>
        </p:txBody>
      </p:sp>
      <p:sp>
        <p:nvSpPr>
          <p:cNvPr id="15" name="ZoneTexte 14">
            <a:extLst>
              <a:ext uri="{FF2B5EF4-FFF2-40B4-BE49-F238E27FC236}">
                <a16:creationId xmlns:a16="http://schemas.microsoft.com/office/drawing/2014/main" id="{E3B22AA9-7A91-4DBE-837D-940C7410E09A}"/>
              </a:ext>
            </a:extLst>
          </p:cNvPr>
          <p:cNvSpPr txBox="1"/>
          <p:nvPr/>
        </p:nvSpPr>
        <p:spPr>
          <a:xfrm>
            <a:off x="1905000" y="3263936"/>
            <a:ext cx="6096000" cy="461665"/>
          </a:xfrm>
          <a:prstGeom prst="rect">
            <a:avLst/>
          </a:prstGeom>
          <a:noFill/>
        </p:spPr>
        <p:txBody>
          <a:bodyPr wrap="square">
            <a:spAutoFit/>
          </a:bodyPr>
          <a:lstStyle/>
          <a:p>
            <a:pPr marL="0" indent="0" hangingPunct="0">
              <a:buNone/>
            </a:pPr>
            <a:r>
              <a:rPr lang="fr-BE" sz="2400" dirty="0"/>
              <a:t>Table des 10 cotes d’un étudiant</a:t>
            </a:r>
          </a:p>
        </p:txBody>
      </p:sp>
      <p:sp>
        <p:nvSpPr>
          <p:cNvPr id="17" name="ZoneTexte 16">
            <a:extLst>
              <a:ext uri="{FF2B5EF4-FFF2-40B4-BE49-F238E27FC236}">
                <a16:creationId xmlns:a16="http://schemas.microsoft.com/office/drawing/2014/main" id="{E689B9CB-A50D-4C26-A5A6-BC712AFB1D05}"/>
              </a:ext>
            </a:extLst>
          </p:cNvPr>
          <p:cNvSpPr txBox="1"/>
          <p:nvPr/>
        </p:nvSpPr>
        <p:spPr>
          <a:xfrm>
            <a:off x="1904999" y="3885884"/>
            <a:ext cx="7286625" cy="461665"/>
          </a:xfrm>
          <a:prstGeom prst="rect">
            <a:avLst/>
          </a:prstGeom>
          <a:noFill/>
        </p:spPr>
        <p:txBody>
          <a:bodyPr wrap="square">
            <a:spAutoFit/>
          </a:bodyPr>
          <a:lstStyle/>
          <a:p>
            <a:pPr marL="0" indent="0" hangingPunct="0">
              <a:buNone/>
            </a:pPr>
            <a:r>
              <a:rPr lang="fr-BE" sz="2400" dirty="0"/>
              <a:t>Table des 25 étudiants</a:t>
            </a:r>
          </a:p>
        </p:txBody>
      </p:sp>
      <p:pic>
        <p:nvPicPr>
          <p:cNvPr id="3" name="Audio 2">
            <a:hlinkClick r:id="" action="ppaction://media"/>
            <a:extLst>
              <a:ext uri="{FF2B5EF4-FFF2-40B4-BE49-F238E27FC236}">
                <a16:creationId xmlns:a16="http://schemas.microsoft.com/office/drawing/2014/main" id="{C9819B1B-9CE6-AD35-0A03-5A163D70F26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949780164"/>
      </p:ext>
    </p:extLst>
  </p:cSld>
  <p:clrMapOvr>
    <a:masterClrMapping/>
  </p:clrMapOvr>
  <mc:AlternateContent xmlns:mc="http://schemas.openxmlformats.org/markup-compatibility/2006" xmlns:p14="http://schemas.microsoft.com/office/powerpoint/2010/main">
    <mc:Choice Requires="p14">
      <p:transition spd="slow" p14:dur="2000" advTm="21410"/>
    </mc:Choice>
    <mc:Fallback xmlns="">
      <p:transition spd="slow" advTm="214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Sortie prématurée du parcours</a:t>
            </a:r>
          </a:p>
        </p:txBody>
      </p:sp>
      <p:sp>
        <p:nvSpPr>
          <p:cNvPr id="13" name="ZoneTexte 12">
            <a:extLst>
              <a:ext uri="{FF2B5EF4-FFF2-40B4-BE49-F238E27FC236}">
                <a16:creationId xmlns:a16="http://schemas.microsoft.com/office/drawing/2014/main" id="{C22172C7-1F27-41CE-84CC-29AE29A39113}"/>
              </a:ext>
            </a:extLst>
          </p:cNvPr>
          <p:cNvSpPr txBox="1"/>
          <p:nvPr/>
        </p:nvSpPr>
        <p:spPr>
          <a:xfrm>
            <a:off x="1485432" y="2354089"/>
            <a:ext cx="7184204" cy="461665"/>
          </a:xfrm>
          <a:prstGeom prst="rect">
            <a:avLst/>
          </a:prstGeom>
          <a:noFill/>
        </p:spPr>
        <p:txBody>
          <a:bodyPr wrap="square">
            <a:spAutoFit/>
          </a:bodyPr>
          <a:lstStyle/>
          <a:p>
            <a:pPr marL="0" indent="0">
              <a:buNone/>
            </a:pPr>
            <a:r>
              <a:rPr lang="fr-BE" sz="2400" dirty="0" err="1"/>
              <a:t>while</a:t>
            </a:r>
            <a:r>
              <a:rPr lang="fr-BE" sz="2400" dirty="0"/>
              <a:t> avec conditions composées et booléen sans return</a:t>
            </a:r>
          </a:p>
        </p:txBody>
      </p:sp>
      <p:pic>
        <p:nvPicPr>
          <p:cNvPr id="4" name="Image 3">
            <a:extLst>
              <a:ext uri="{FF2B5EF4-FFF2-40B4-BE49-F238E27FC236}">
                <a16:creationId xmlns:a16="http://schemas.microsoft.com/office/drawing/2014/main" id="{653A01C3-B1FE-4E95-A57A-0EFE6ED5AAB1}"/>
              </a:ext>
            </a:extLst>
          </p:cNvPr>
          <p:cNvPicPr>
            <a:picLocks noChangeAspect="1"/>
          </p:cNvPicPr>
          <p:nvPr/>
        </p:nvPicPr>
        <p:blipFill>
          <a:blip r:embed="rId5"/>
          <a:stretch>
            <a:fillRect/>
          </a:stretch>
        </p:blipFill>
        <p:spPr>
          <a:xfrm>
            <a:off x="2760226" y="2812887"/>
            <a:ext cx="5112712" cy="3787581"/>
          </a:xfrm>
          <a:prstGeom prst="rect">
            <a:avLst/>
          </a:prstGeom>
        </p:spPr>
      </p:pic>
      <p:pic>
        <p:nvPicPr>
          <p:cNvPr id="5" name="Audio 4">
            <a:hlinkClick r:id="" action="ppaction://media"/>
            <a:extLst>
              <a:ext uri="{FF2B5EF4-FFF2-40B4-BE49-F238E27FC236}">
                <a16:creationId xmlns:a16="http://schemas.microsoft.com/office/drawing/2014/main" id="{6D62C858-FB2E-80C4-5263-1CEAB8778DA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368047179"/>
      </p:ext>
    </p:extLst>
  </p:cSld>
  <p:clrMapOvr>
    <a:masterClrMapping/>
  </p:clrMapOvr>
  <mc:AlternateContent xmlns:mc="http://schemas.openxmlformats.org/markup-compatibility/2006">
    <mc:Choice xmlns:p14="http://schemas.microsoft.com/office/powerpoint/2010/main" Requires="p14">
      <p:transition spd="slow" p14:dur="2000" advTm="97778"/>
    </mc:Choice>
    <mc:Fallback>
      <p:transition spd="slow" advTm="97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Sortie prématurée du parcours</a:t>
            </a:r>
          </a:p>
        </p:txBody>
      </p:sp>
      <p:sp>
        <p:nvSpPr>
          <p:cNvPr id="13" name="ZoneTexte 12">
            <a:extLst>
              <a:ext uri="{FF2B5EF4-FFF2-40B4-BE49-F238E27FC236}">
                <a16:creationId xmlns:a16="http://schemas.microsoft.com/office/drawing/2014/main" id="{C22172C7-1F27-41CE-84CC-29AE29A39113}"/>
              </a:ext>
            </a:extLst>
          </p:cNvPr>
          <p:cNvSpPr txBox="1"/>
          <p:nvPr/>
        </p:nvSpPr>
        <p:spPr>
          <a:xfrm>
            <a:off x="1485431" y="2354089"/>
            <a:ext cx="9189417" cy="461665"/>
          </a:xfrm>
          <a:prstGeom prst="rect">
            <a:avLst/>
          </a:prstGeom>
          <a:noFill/>
        </p:spPr>
        <p:txBody>
          <a:bodyPr wrap="square">
            <a:spAutoFit/>
          </a:bodyPr>
          <a:lstStyle/>
          <a:p>
            <a:pPr marL="0" indent="0">
              <a:buNone/>
            </a:pPr>
            <a:r>
              <a:rPr lang="fr-BE" sz="2400" dirty="0" err="1"/>
              <a:t>while</a:t>
            </a:r>
            <a:r>
              <a:rPr lang="fr-BE" sz="2400" dirty="0"/>
              <a:t> avec conditions composées sans booléen sans return</a:t>
            </a:r>
          </a:p>
        </p:txBody>
      </p:sp>
      <p:pic>
        <p:nvPicPr>
          <p:cNvPr id="5" name="Image 4">
            <a:extLst>
              <a:ext uri="{FF2B5EF4-FFF2-40B4-BE49-F238E27FC236}">
                <a16:creationId xmlns:a16="http://schemas.microsoft.com/office/drawing/2014/main" id="{729A85EA-956D-4A29-926D-6ADC874B01B1}"/>
              </a:ext>
            </a:extLst>
          </p:cNvPr>
          <p:cNvPicPr>
            <a:picLocks noChangeAspect="1"/>
          </p:cNvPicPr>
          <p:nvPr/>
        </p:nvPicPr>
        <p:blipFill>
          <a:blip r:embed="rId5"/>
          <a:stretch>
            <a:fillRect/>
          </a:stretch>
        </p:blipFill>
        <p:spPr>
          <a:xfrm>
            <a:off x="2614499" y="2992671"/>
            <a:ext cx="6544865" cy="3299932"/>
          </a:xfrm>
          <a:prstGeom prst="rect">
            <a:avLst/>
          </a:prstGeom>
        </p:spPr>
      </p:pic>
      <p:pic>
        <p:nvPicPr>
          <p:cNvPr id="3" name="Audio 2">
            <a:hlinkClick r:id="" action="ppaction://media"/>
            <a:extLst>
              <a:ext uri="{FF2B5EF4-FFF2-40B4-BE49-F238E27FC236}">
                <a16:creationId xmlns:a16="http://schemas.microsoft.com/office/drawing/2014/main" id="{7A56A158-BEC6-B7BA-9DD9-95E3F65F635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863684218"/>
      </p:ext>
    </p:extLst>
  </p:cSld>
  <p:clrMapOvr>
    <a:masterClrMapping/>
  </p:clrMapOvr>
  <mc:AlternateContent xmlns:mc="http://schemas.openxmlformats.org/markup-compatibility/2006">
    <mc:Choice xmlns:p14="http://schemas.microsoft.com/office/powerpoint/2010/main" Requires="p14">
      <p:transition spd="slow" p14:dur="2000" advTm="68589"/>
    </mc:Choice>
    <mc:Fallback>
      <p:transition spd="slow" advTm="685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Sortie prématurée du parcours</a:t>
            </a:r>
          </a:p>
        </p:txBody>
      </p:sp>
      <p:sp>
        <p:nvSpPr>
          <p:cNvPr id="13" name="ZoneTexte 12">
            <a:extLst>
              <a:ext uri="{FF2B5EF4-FFF2-40B4-BE49-F238E27FC236}">
                <a16:creationId xmlns:a16="http://schemas.microsoft.com/office/drawing/2014/main" id="{C22172C7-1F27-41CE-84CC-29AE29A39113}"/>
              </a:ext>
            </a:extLst>
          </p:cNvPr>
          <p:cNvSpPr txBox="1"/>
          <p:nvPr/>
        </p:nvSpPr>
        <p:spPr>
          <a:xfrm>
            <a:off x="1485431" y="2354089"/>
            <a:ext cx="9189417" cy="461665"/>
          </a:xfrm>
          <a:prstGeom prst="rect">
            <a:avLst/>
          </a:prstGeom>
          <a:noFill/>
        </p:spPr>
        <p:txBody>
          <a:bodyPr wrap="square">
            <a:spAutoFit/>
          </a:bodyPr>
          <a:lstStyle/>
          <a:p>
            <a:pPr marL="0" indent="0">
              <a:buNone/>
            </a:pPr>
            <a:r>
              <a:rPr lang="fr-BE" sz="2400" dirty="0" err="1"/>
              <a:t>while</a:t>
            </a:r>
            <a:r>
              <a:rPr lang="fr-BE" sz="2400" dirty="0"/>
              <a:t> avec conditions composées sans booléen sans return</a:t>
            </a:r>
          </a:p>
        </p:txBody>
      </p:sp>
      <p:pic>
        <p:nvPicPr>
          <p:cNvPr id="9" name="Image 8">
            <a:extLst>
              <a:ext uri="{FF2B5EF4-FFF2-40B4-BE49-F238E27FC236}">
                <a16:creationId xmlns:a16="http://schemas.microsoft.com/office/drawing/2014/main" id="{F560B3D4-C09C-16CE-4767-2FAE5BB63940}"/>
              </a:ext>
            </a:extLst>
          </p:cNvPr>
          <p:cNvPicPr>
            <a:picLocks noChangeAspect="1"/>
          </p:cNvPicPr>
          <p:nvPr/>
        </p:nvPicPr>
        <p:blipFill>
          <a:blip r:embed="rId5"/>
          <a:stretch>
            <a:fillRect/>
          </a:stretch>
        </p:blipFill>
        <p:spPr>
          <a:xfrm>
            <a:off x="2614499" y="2992671"/>
            <a:ext cx="6544865" cy="3299932"/>
          </a:xfrm>
          <a:prstGeom prst="rect">
            <a:avLst/>
          </a:prstGeom>
        </p:spPr>
      </p:pic>
      <p:pic>
        <p:nvPicPr>
          <p:cNvPr id="11" name="Image 10">
            <a:extLst>
              <a:ext uri="{FF2B5EF4-FFF2-40B4-BE49-F238E27FC236}">
                <a16:creationId xmlns:a16="http://schemas.microsoft.com/office/drawing/2014/main" id="{F8FCF79A-58E3-160C-6789-27EF9B49004B}"/>
              </a:ext>
            </a:extLst>
          </p:cNvPr>
          <p:cNvPicPr>
            <a:picLocks noChangeAspect="1"/>
          </p:cNvPicPr>
          <p:nvPr/>
        </p:nvPicPr>
        <p:blipFill>
          <a:blip r:embed="rId6"/>
          <a:stretch>
            <a:fillRect/>
          </a:stretch>
        </p:blipFill>
        <p:spPr>
          <a:xfrm>
            <a:off x="3123240" y="3340712"/>
            <a:ext cx="6036123" cy="1383511"/>
          </a:xfrm>
          <a:prstGeom prst="rect">
            <a:avLst/>
          </a:prstGeom>
        </p:spPr>
      </p:pic>
      <p:cxnSp>
        <p:nvCxnSpPr>
          <p:cNvPr id="17" name="Connecteur droit 16">
            <a:extLst>
              <a:ext uri="{FF2B5EF4-FFF2-40B4-BE49-F238E27FC236}">
                <a16:creationId xmlns:a16="http://schemas.microsoft.com/office/drawing/2014/main" id="{B67804CB-2041-E01F-1C6A-B0F7A1DFAC63}"/>
              </a:ext>
            </a:extLst>
          </p:cNvPr>
          <p:cNvCxnSpPr>
            <a:cxnSpLocks/>
          </p:cNvCxnSpPr>
          <p:nvPr/>
        </p:nvCxnSpPr>
        <p:spPr>
          <a:xfrm flipV="1">
            <a:off x="4875041" y="3629687"/>
            <a:ext cx="2856215" cy="53074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91BDBEAC-7BEA-82B6-ABDE-CCF81C5A31C9}"/>
              </a:ext>
            </a:extLst>
          </p:cNvPr>
          <p:cNvCxnSpPr>
            <a:cxnSpLocks/>
          </p:cNvCxnSpPr>
          <p:nvPr/>
        </p:nvCxnSpPr>
        <p:spPr>
          <a:xfrm>
            <a:off x="4731202" y="3629687"/>
            <a:ext cx="3143892" cy="50131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20" name="Espace réservé du contenu 3">
            <a:extLst>
              <a:ext uri="{FF2B5EF4-FFF2-40B4-BE49-F238E27FC236}">
                <a16:creationId xmlns:a16="http://schemas.microsoft.com/office/drawing/2014/main" id="{E1FD7F7B-4157-7188-8446-ABCAE11DA677}"/>
              </a:ext>
            </a:extLst>
          </p:cNvPr>
          <p:cNvSpPr txBox="1">
            <a:spLocks/>
          </p:cNvSpPr>
          <p:nvPr/>
        </p:nvSpPr>
        <p:spPr>
          <a:xfrm>
            <a:off x="5886931" y="5494834"/>
            <a:ext cx="5597686" cy="523220"/>
          </a:xfrm>
          <a:prstGeom prst="rect">
            <a:avLst/>
          </a:prstGeom>
          <a:noFill/>
        </p:spPr>
        <p:txBody>
          <a:bodyPr vert="horz" wrap="non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fr-BE" sz="2800" dirty="0" err="1">
                <a:solidFill>
                  <a:srgbClr val="FF0000"/>
                </a:solidFill>
              </a:rPr>
              <a:t>ArrayIndexOutOfBoundsException</a:t>
            </a:r>
            <a:r>
              <a:rPr lang="fr-BE" sz="2800" dirty="0">
                <a:solidFill>
                  <a:srgbClr val="FF0000"/>
                </a:solidFill>
              </a:rPr>
              <a:t> !!!</a:t>
            </a:r>
          </a:p>
        </p:txBody>
      </p:sp>
      <p:pic>
        <p:nvPicPr>
          <p:cNvPr id="3" name="Audio 2">
            <a:hlinkClick r:id="" action="ppaction://media"/>
            <a:extLst>
              <a:ext uri="{FF2B5EF4-FFF2-40B4-BE49-F238E27FC236}">
                <a16:creationId xmlns:a16="http://schemas.microsoft.com/office/drawing/2014/main" id="{969159C1-24CC-6D6A-2AC6-D351E28E13A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433674186"/>
      </p:ext>
    </p:extLst>
  </p:cSld>
  <p:clrMapOvr>
    <a:masterClrMapping/>
  </p:clrMapOvr>
  <mc:AlternateContent xmlns:mc="http://schemas.openxmlformats.org/markup-compatibility/2006">
    <mc:Choice xmlns:p14="http://schemas.microsoft.com/office/powerpoint/2010/main" Requires="p14">
      <p:transition spd="slow" p14:dur="2000" advTm="57161"/>
    </mc:Choice>
    <mc:Fallback>
      <p:transition spd="slow" advTm="57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Sortie prématurée du parcours</a:t>
            </a:r>
          </a:p>
        </p:txBody>
      </p:sp>
      <p:sp>
        <p:nvSpPr>
          <p:cNvPr id="13" name="ZoneTexte 12">
            <a:extLst>
              <a:ext uri="{FF2B5EF4-FFF2-40B4-BE49-F238E27FC236}">
                <a16:creationId xmlns:a16="http://schemas.microsoft.com/office/drawing/2014/main" id="{C22172C7-1F27-41CE-84CC-29AE29A39113}"/>
              </a:ext>
            </a:extLst>
          </p:cNvPr>
          <p:cNvSpPr txBox="1"/>
          <p:nvPr/>
        </p:nvSpPr>
        <p:spPr>
          <a:xfrm>
            <a:off x="1485431" y="2354089"/>
            <a:ext cx="9189417" cy="461665"/>
          </a:xfrm>
          <a:prstGeom prst="rect">
            <a:avLst/>
          </a:prstGeom>
          <a:noFill/>
        </p:spPr>
        <p:txBody>
          <a:bodyPr wrap="square">
            <a:spAutoFit/>
          </a:bodyPr>
          <a:lstStyle/>
          <a:p>
            <a:pPr marL="0" indent="0">
              <a:buNone/>
            </a:pPr>
            <a:r>
              <a:rPr lang="fr-BE" sz="2400" dirty="0" err="1"/>
              <a:t>while</a:t>
            </a:r>
            <a:r>
              <a:rPr lang="fr-BE" sz="2400" dirty="0"/>
              <a:t> avec conditions composées sans booléen sans return</a:t>
            </a:r>
          </a:p>
        </p:txBody>
      </p:sp>
      <p:pic>
        <p:nvPicPr>
          <p:cNvPr id="3" name="Image 2">
            <a:extLst>
              <a:ext uri="{FF2B5EF4-FFF2-40B4-BE49-F238E27FC236}">
                <a16:creationId xmlns:a16="http://schemas.microsoft.com/office/drawing/2014/main" id="{CD6D2062-8A3A-C9D5-8E65-331E945F1846}"/>
              </a:ext>
            </a:extLst>
          </p:cNvPr>
          <p:cNvPicPr>
            <a:picLocks noChangeAspect="1"/>
          </p:cNvPicPr>
          <p:nvPr/>
        </p:nvPicPr>
        <p:blipFill>
          <a:blip r:embed="rId5"/>
          <a:stretch>
            <a:fillRect/>
          </a:stretch>
        </p:blipFill>
        <p:spPr>
          <a:xfrm>
            <a:off x="2614499" y="2992671"/>
            <a:ext cx="6544865" cy="3299932"/>
          </a:xfrm>
          <a:prstGeom prst="rect">
            <a:avLst/>
          </a:prstGeom>
        </p:spPr>
      </p:pic>
      <p:sp>
        <p:nvSpPr>
          <p:cNvPr id="4" name="Espace réservé du contenu 3">
            <a:extLst>
              <a:ext uri="{FF2B5EF4-FFF2-40B4-BE49-F238E27FC236}">
                <a16:creationId xmlns:a16="http://schemas.microsoft.com/office/drawing/2014/main" id="{1BB970ED-8146-30CC-D185-646F130286BF}"/>
              </a:ext>
            </a:extLst>
          </p:cNvPr>
          <p:cNvSpPr txBox="1">
            <a:spLocks/>
          </p:cNvSpPr>
          <p:nvPr/>
        </p:nvSpPr>
        <p:spPr>
          <a:xfrm>
            <a:off x="5709603" y="5423116"/>
            <a:ext cx="5597686" cy="523220"/>
          </a:xfrm>
          <a:prstGeom prst="rect">
            <a:avLst/>
          </a:prstGeom>
          <a:noFill/>
        </p:spPr>
        <p:txBody>
          <a:bodyPr vert="horz" wrap="non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fr-BE" sz="2800" dirty="0" err="1">
                <a:solidFill>
                  <a:srgbClr val="FF0000"/>
                </a:solidFill>
              </a:rPr>
              <a:t>ArrayIndexOutOfBoundsException</a:t>
            </a:r>
            <a:r>
              <a:rPr lang="fr-BE" sz="2800" dirty="0">
                <a:solidFill>
                  <a:srgbClr val="FF0000"/>
                </a:solidFill>
              </a:rPr>
              <a:t> !!!</a:t>
            </a:r>
          </a:p>
        </p:txBody>
      </p:sp>
      <p:pic>
        <p:nvPicPr>
          <p:cNvPr id="9" name="Image 8">
            <a:extLst>
              <a:ext uri="{FF2B5EF4-FFF2-40B4-BE49-F238E27FC236}">
                <a16:creationId xmlns:a16="http://schemas.microsoft.com/office/drawing/2014/main" id="{C797D2B3-13B9-B34C-B531-3025EFD5FC85}"/>
              </a:ext>
            </a:extLst>
          </p:cNvPr>
          <p:cNvPicPr>
            <a:picLocks noChangeAspect="1"/>
          </p:cNvPicPr>
          <p:nvPr/>
        </p:nvPicPr>
        <p:blipFill>
          <a:blip r:embed="rId6"/>
          <a:stretch>
            <a:fillRect/>
          </a:stretch>
        </p:blipFill>
        <p:spPr>
          <a:xfrm>
            <a:off x="3212733" y="4779620"/>
            <a:ext cx="2883268" cy="807315"/>
          </a:xfrm>
          <a:prstGeom prst="rect">
            <a:avLst/>
          </a:prstGeom>
        </p:spPr>
      </p:pic>
      <p:cxnSp>
        <p:nvCxnSpPr>
          <p:cNvPr id="11" name="Connecteur droit 10">
            <a:extLst>
              <a:ext uri="{FF2B5EF4-FFF2-40B4-BE49-F238E27FC236}">
                <a16:creationId xmlns:a16="http://schemas.microsoft.com/office/drawing/2014/main" id="{69D27D17-DDBA-C36D-0453-192670801C69}"/>
              </a:ext>
            </a:extLst>
          </p:cNvPr>
          <p:cNvCxnSpPr>
            <a:cxnSpLocks/>
          </p:cNvCxnSpPr>
          <p:nvPr/>
        </p:nvCxnSpPr>
        <p:spPr>
          <a:xfrm flipV="1">
            <a:off x="3212733" y="4758680"/>
            <a:ext cx="2610088" cy="48751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4759F80A-1A6C-0270-0988-2C0D85ADBDAD}"/>
              </a:ext>
            </a:extLst>
          </p:cNvPr>
          <p:cNvCxnSpPr>
            <a:cxnSpLocks/>
          </p:cNvCxnSpPr>
          <p:nvPr/>
        </p:nvCxnSpPr>
        <p:spPr>
          <a:xfrm>
            <a:off x="3131620" y="4673205"/>
            <a:ext cx="2772313" cy="510072"/>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5" name="Audio 4">
            <a:hlinkClick r:id="" action="ppaction://media"/>
            <a:extLst>
              <a:ext uri="{FF2B5EF4-FFF2-40B4-BE49-F238E27FC236}">
                <a16:creationId xmlns:a16="http://schemas.microsoft.com/office/drawing/2014/main" id="{DC5F4267-919A-2BAE-9583-E6CB1EE50CA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019227395"/>
      </p:ext>
    </p:extLst>
  </p:cSld>
  <p:clrMapOvr>
    <a:masterClrMapping/>
  </p:clrMapOvr>
  <mc:AlternateContent xmlns:mc="http://schemas.openxmlformats.org/markup-compatibility/2006">
    <mc:Choice xmlns:p14="http://schemas.microsoft.com/office/powerpoint/2010/main" Requires="p14">
      <p:transition spd="slow" p14:dur="2000" advTm="51275"/>
    </mc:Choice>
    <mc:Fallback>
      <p:transition spd="slow" advTm="51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Exemples</a:t>
            </a:r>
          </a:p>
        </p:txBody>
      </p:sp>
      <p:sp>
        <p:nvSpPr>
          <p:cNvPr id="13" name="ZoneTexte 12">
            <a:extLst>
              <a:ext uri="{FF2B5EF4-FFF2-40B4-BE49-F238E27FC236}">
                <a16:creationId xmlns:a16="http://schemas.microsoft.com/office/drawing/2014/main" id="{13ECD3DF-32D4-4133-9E4A-3F356C9ED4D8}"/>
              </a:ext>
            </a:extLst>
          </p:cNvPr>
          <p:cNvSpPr txBox="1"/>
          <p:nvPr/>
        </p:nvSpPr>
        <p:spPr>
          <a:xfrm>
            <a:off x="1905000" y="2628221"/>
            <a:ext cx="6096000" cy="461665"/>
          </a:xfrm>
          <a:prstGeom prst="rect">
            <a:avLst/>
          </a:prstGeom>
          <a:noFill/>
        </p:spPr>
        <p:txBody>
          <a:bodyPr wrap="square">
            <a:spAutoFit/>
          </a:bodyPr>
          <a:lstStyle/>
          <a:p>
            <a:pPr marL="0" indent="0" hangingPunct="0">
              <a:buNone/>
            </a:pPr>
            <a:r>
              <a:rPr lang="fr-BE" sz="2400" dirty="0"/>
              <a:t>Classe </a:t>
            </a:r>
            <a:r>
              <a:rPr lang="fr-BE" sz="2400" i="1" dirty="0"/>
              <a:t>Championnat</a:t>
            </a:r>
          </a:p>
        </p:txBody>
      </p:sp>
      <p:sp>
        <p:nvSpPr>
          <p:cNvPr id="15" name="ZoneTexte 14">
            <a:extLst>
              <a:ext uri="{FF2B5EF4-FFF2-40B4-BE49-F238E27FC236}">
                <a16:creationId xmlns:a16="http://schemas.microsoft.com/office/drawing/2014/main" id="{E3B22AA9-7A91-4DBE-837D-940C7410E09A}"/>
              </a:ext>
            </a:extLst>
          </p:cNvPr>
          <p:cNvSpPr txBox="1"/>
          <p:nvPr/>
        </p:nvSpPr>
        <p:spPr>
          <a:xfrm>
            <a:off x="1905000" y="3263936"/>
            <a:ext cx="8705850" cy="830997"/>
          </a:xfrm>
          <a:prstGeom prst="rect">
            <a:avLst/>
          </a:prstGeom>
          <a:noFill/>
        </p:spPr>
        <p:txBody>
          <a:bodyPr wrap="square">
            <a:spAutoFit/>
          </a:bodyPr>
          <a:lstStyle/>
          <a:p>
            <a:pPr marL="0" indent="0" hangingPunct="0">
              <a:buNone/>
            </a:pPr>
            <a:r>
              <a:rPr lang="fr-BE" sz="2400" dirty="0"/>
              <a:t>Table des 8 cotes d’un candidat aux éliminatoires du championnat de gymnastique</a:t>
            </a:r>
          </a:p>
        </p:txBody>
      </p:sp>
      <p:sp>
        <p:nvSpPr>
          <p:cNvPr id="17" name="ZoneTexte 16">
            <a:extLst>
              <a:ext uri="{FF2B5EF4-FFF2-40B4-BE49-F238E27FC236}">
                <a16:creationId xmlns:a16="http://schemas.microsoft.com/office/drawing/2014/main" id="{E689B9CB-A50D-4C26-A5A6-BC712AFB1D05}"/>
              </a:ext>
            </a:extLst>
          </p:cNvPr>
          <p:cNvSpPr txBox="1"/>
          <p:nvPr/>
        </p:nvSpPr>
        <p:spPr>
          <a:xfrm>
            <a:off x="1905000" y="4286437"/>
            <a:ext cx="7286625" cy="461665"/>
          </a:xfrm>
          <a:prstGeom prst="rect">
            <a:avLst/>
          </a:prstGeom>
          <a:noFill/>
        </p:spPr>
        <p:txBody>
          <a:bodyPr wrap="square">
            <a:spAutoFit/>
          </a:bodyPr>
          <a:lstStyle/>
          <a:p>
            <a:pPr marL="0" indent="0" hangingPunct="0">
              <a:buNone/>
            </a:pPr>
            <a:r>
              <a:rPr lang="fr-BE" sz="2400" dirty="0"/>
              <a:t>Table des ? candidats</a:t>
            </a:r>
          </a:p>
        </p:txBody>
      </p:sp>
      <p:pic>
        <p:nvPicPr>
          <p:cNvPr id="4" name="Audio 3">
            <a:hlinkClick r:id="" action="ppaction://media"/>
            <a:extLst>
              <a:ext uri="{FF2B5EF4-FFF2-40B4-BE49-F238E27FC236}">
                <a16:creationId xmlns:a16="http://schemas.microsoft.com/office/drawing/2014/main" id="{A305625D-B676-B88C-FBF8-C9486A464B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321309873"/>
      </p:ext>
    </p:extLst>
  </p:cSld>
  <p:clrMapOvr>
    <a:masterClrMapping/>
  </p:clrMapOvr>
  <mc:AlternateContent xmlns:mc="http://schemas.openxmlformats.org/markup-compatibility/2006" xmlns:p14="http://schemas.microsoft.com/office/powerpoint/2010/main">
    <mc:Choice Requires="p14">
      <p:transition spd="slow" p14:dur="2000" advTm="22943"/>
    </mc:Choice>
    <mc:Fallback xmlns="">
      <p:transition spd="slow" advTm="22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Mise en situation : classe Candidat</a:t>
            </a:r>
          </a:p>
        </p:txBody>
      </p:sp>
      <p:sp>
        <p:nvSpPr>
          <p:cNvPr id="19" name="Espace réservé du contenu 2">
            <a:extLst>
              <a:ext uri="{FF2B5EF4-FFF2-40B4-BE49-F238E27FC236}">
                <a16:creationId xmlns:a16="http://schemas.microsoft.com/office/drawing/2014/main" id="{AB093D05-88B4-4703-A656-9EC55D902B16}"/>
              </a:ext>
            </a:extLst>
          </p:cNvPr>
          <p:cNvSpPr>
            <a:spLocks noGrp="1"/>
          </p:cNvSpPr>
          <p:nvPr>
            <p:ph idx="1"/>
          </p:nvPr>
        </p:nvSpPr>
        <p:spPr>
          <a:xfrm>
            <a:off x="1222645" y="2234452"/>
            <a:ext cx="10969355" cy="4203989"/>
          </a:xfrm>
        </p:spPr>
        <p:txBody>
          <a:bodyPr>
            <a:normAutofit fontScale="25000" lnSpcReduction="20000"/>
          </a:bodyPr>
          <a:lstStyle/>
          <a:p>
            <a:pPr marL="0" indent="0" hangingPunct="0">
              <a:buNone/>
            </a:pPr>
            <a:r>
              <a:rPr lang="en-US" sz="8000" dirty="0">
                <a:latin typeface="Courier New" panose="02070309020205020404" pitchFamily="49" charset="0"/>
                <a:cs typeface="Courier New" panose="02070309020205020404" pitchFamily="49" charset="0"/>
              </a:rPr>
              <a:t>public class </a:t>
            </a:r>
            <a:r>
              <a:rPr lang="en-US" sz="8000" dirty="0" err="1">
                <a:latin typeface="Courier New" panose="02070309020205020404" pitchFamily="49" charset="0"/>
                <a:cs typeface="Courier New" panose="02070309020205020404" pitchFamily="49" charset="0"/>
              </a:rPr>
              <a:t>Candidat</a:t>
            </a:r>
            <a:r>
              <a:rPr lang="en-US" sz="8000" dirty="0">
                <a:latin typeface="Courier New" panose="02070309020205020404" pitchFamily="49" charset="0"/>
                <a:cs typeface="Courier New" panose="02070309020205020404" pitchFamily="49" charset="0"/>
              </a:rPr>
              <a:t>{</a:t>
            </a:r>
            <a:endParaRPr lang="fr-BE" sz="8000" dirty="0">
              <a:latin typeface="Courier New" panose="02070309020205020404" pitchFamily="49" charset="0"/>
              <a:cs typeface="Courier New" panose="02070309020205020404" pitchFamily="49" charset="0"/>
            </a:endParaRPr>
          </a:p>
          <a:p>
            <a:pPr marL="0" indent="0" hangingPunct="0">
              <a:buNone/>
            </a:pPr>
            <a:r>
              <a:rPr lang="en-US" sz="8000" dirty="0">
                <a:latin typeface="Courier New" panose="02070309020205020404" pitchFamily="49" charset="0"/>
                <a:cs typeface="Courier New" panose="02070309020205020404" pitchFamily="49" charset="0"/>
              </a:rPr>
              <a:t> </a:t>
            </a:r>
            <a:endParaRPr lang="fr-BE" sz="8000" dirty="0">
              <a:latin typeface="Courier New" panose="02070309020205020404" pitchFamily="49" charset="0"/>
              <a:cs typeface="Courier New" panose="02070309020205020404" pitchFamily="49" charset="0"/>
            </a:endParaRPr>
          </a:p>
          <a:p>
            <a:pPr marL="0" indent="0" hangingPunct="0">
              <a:buNone/>
            </a:pPr>
            <a:r>
              <a:rPr lang="en-US" sz="8000" dirty="0">
                <a:latin typeface="Courier New" panose="02070309020205020404" pitchFamily="49" charset="0"/>
                <a:cs typeface="Courier New" panose="02070309020205020404" pitchFamily="49" charset="0"/>
              </a:rPr>
              <a:t>   private String nom;</a:t>
            </a:r>
            <a:endParaRPr lang="fr-BE" sz="8000" dirty="0">
              <a:latin typeface="Courier New" panose="02070309020205020404" pitchFamily="49" charset="0"/>
              <a:cs typeface="Courier New" panose="02070309020205020404" pitchFamily="49" charset="0"/>
            </a:endParaRPr>
          </a:p>
          <a:p>
            <a:pPr marL="0" indent="0" hangingPunct="0">
              <a:buNone/>
            </a:pPr>
            <a:r>
              <a:rPr lang="en-US" sz="8000" dirty="0">
                <a:latin typeface="Courier New" panose="02070309020205020404" pitchFamily="49" charset="0"/>
                <a:cs typeface="Courier New" panose="02070309020205020404" pitchFamily="49" charset="0"/>
              </a:rPr>
              <a:t>   </a:t>
            </a:r>
            <a:r>
              <a:rPr lang="fr-BE" sz="8000" dirty="0" err="1">
                <a:latin typeface="Courier New" panose="02070309020205020404" pitchFamily="49" charset="0"/>
                <a:cs typeface="Courier New" panose="02070309020205020404" pitchFamily="49" charset="0"/>
              </a:rPr>
              <a:t>private</a:t>
            </a:r>
            <a:r>
              <a:rPr lang="fr-BE" sz="8000" dirty="0">
                <a:latin typeface="Courier New" panose="02070309020205020404" pitchFamily="49" charset="0"/>
                <a:cs typeface="Courier New" panose="02070309020205020404" pitchFamily="49" charset="0"/>
              </a:rPr>
              <a:t> </a:t>
            </a:r>
            <a:r>
              <a:rPr lang="fr-BE" sz="8000" dirty="0" err="1">
                <a:latin typeface="Courier New" panose="02070309020205020404" pitchFamily="49" charset="0"/>
                <a:cs typeface="Courier New" panose="02070309020205020404" pitchFamily="49" charset="0"/>
              </a:rPr>
              <a:t>int</a:t>
            </a:r>
            <a:r>
              <a:rPr lang="fr-BE" sz="8000" dirty="0">
                <a:latin typeface="Courier New" panose="02070309020205020404" pitchFamily="49" charset="0"/>
                <a:cs typeface="Courier New" panose="02070309020205020404" pitchFamily="49" charset="0"/>
              </a:rPr>
              <a:t> cote1, cote2, cote3, cote4, cote5, cote6, cote7, cote8;</a:t>
            </a:r>
          </a:p>
          <a:p>
            <a:pPr marL="0" indent="0" hangingPunct="0">
              <a:buNone/>
            </a:pPr>
            <a:endParaRPr lang="fr-BE" sz="8000" dirty="0">
              <a:latin typeface="Courier New" panose="02070309020205020404" pitchFamily="49" charset="0"/>
              <a:cs typeface="Courier New" panose="02070309020205020404" pitchFamily="49" charset="0"/>
            </a:endParaRPr>
          </a:p>
          <a:p>
            <a:pPr marL="0" indent="0" hangingPunct="0">
              <a:buNone/>
            </a:pPr>
            <a:r>
              <a:rPr lang="fr-BE" sz="8000" dirty="0">
                <a:latin typeface="Courier New" panose="02070309020205020404" pitchFamily="49" charset="0"/>
                <a:cs typeface="Courier New" panose="02070309020205020404" pitchFamily="49" charset="0"/>
              </a:rPr>
              <a:t>   	</a:t>
            </a:r>
            <a:r>
              <a:rPr lang="fr-BE" sz="8000" dirty="0">
                <a:solidFill>
                  <a:schemeClr val="bg1">
                    <a:lumMod val="65000"/>
                  </a:schemeClr>
                </a:solidFill>
                <a:latin typeface="Courier New" panose="02070309020205020404" pitchFamily="49" charset="0"/>
                <a:cs typeface="Courier New" panose="02070309020205020404" pitchFamily="49" charset="0"/>
              </a:rPr>
              <a:t>// constructeur</a:t>
            </a:r>
          </a:p>
          <a:p>
            <a:pPr marL="0" indent="0" hangingPunct="0">
              <a:buNone/>
            </a:pPr>
            <a:r>
              <a:rPr lang="fr-BE" sz="8000" dirty="0">
                <a:latin typeface="Courier New" panose="02070309020205020404" pitchFamily="49" charset="0"/>
                <a:cs typeface="Courier New" panose="02070309020205020404" pitchFamily="49" charset="0"/>
              </a:rPr>
              <a:t> </a:t>
            </a:r>
          </a:p>
          <a:p>
            <a:pPr marL="0" indent="0" hangingPunct="0">
              <a:buNone/>
            </a:pPr>
            <a:r>
              <a:rPr lang="fr-BE" sz="8000" dirty="0">
                <a:latin typeface="Courier New" panose="02070309020205020404" pitchFamily="49" charset="0"/>
                <a:cs typeface="Courier New" panose="02070309020205020404" pitchFamily="49" charset="0"/>
              </a:rPr>
              <a:t>   	public </a:t>
            </a:r>
            <a:r>
              <a:rPr lang="fr-BE" sz="8000" dirty="0" err="1">
                <a:latin typeface="Courier New" panose="02070309020205020404" pitchFamily="49" charset="0"/>
                <a:cs typeface="Courier New" panose="02070309020205020404" pitchFamily="49" charset="0"/>
              </a:rPr>
              <a:t>int</a:t>
            </a:r>
            <a:r>
              <a:rPr lang="fr-BE" sz="8000" dirty="0">
                <a:latin typeface="Courier New" panose="02070309020205020404" pitchFamily="49" charset="0"/>
                <a:cs typeface="Courier New" panose="02070309020205020404" pitchFamily="49" charset="0"/>
              </a:rPr>
              <a:t> somme(){</a:t>
            </a:r>
          </a:p>
          <a:p>
            <a:pPr marL="0" indent="0" hangingPunct="0">
              <a:buNone/>
            </a:pPr>
            <a:r>
              <a:rPr lang="fr-BE" sz="8000" dirty="0">
                <a:latin typeface="Courier New" panose="02070309020205020404" pitchFamily="49" charset="0"/>
                <a:cs typeface="Courier New" panose="02070309020205020404" pitchFamily="49" charset="0"/>
              </a:rPr>
              <a:t>	    return cote1 + cote2 + cote3 + cote4 +</a:t>
            </a:r>
          </a:p>
          <a:p>
            <a:pPr marL="0" indent="0" hangingPunct="0">
              <a:buNone/>
            </a:pPr>
            <a:r>
              <a:rPr lang="fr-BE" sz="8000" dirty="0">
                <a:latin typeface="Courier New" panose="02070309020205020404" pitchFamily="49" charset="0"/>
                <a:cs typeface="Courier New" panose="02070309020205020404" pitchFamily="49" charset="0"/>
              </a:rPr>
              <a:t>           cote5 + cote6 + cote7 + cote8;</a:t>
            </a:r>
          </a:p>
          <a:p>
            <a:pPr marL="0" indent="0" hangingPunct="0">
              <a:buNone/>
            </a:pPr>
            <a:r>
              <a:rPr lang="fr-BE" sz="8000" dirty="0">
                <a:latin typeface="Courier New" panose="02070309020205020404" pitchFamily="49" charset="0"/>
                <a:cs typeface="Courier New" panose="02070309020205020404" pitchFamily="49" charset="0"/>
              </a:rPr>
              <a:t>  	}</a:t>
            </a:r>
          </a:p>
          <a:p>
            <a:pPr marL="0" indent="0" hangingPunct="0">
              <a:buNone/>
            </a:pPr>
            <a:r>
              <a:rPr lang="fr-BE" sz="6400" dirty="0">
                <a:latin typeface="Courier New" panose="02070309020205020404" pitchFamily="49" charset="0"/>
                <a:cs typeface="Courier New" panose="02070309020205020404" pitchFamily="49" charset="0"/>
              </a:rPr>
              <a:t> </a:t>
            </a:r>
          </a:p>
          <a:p>
            <a:pPr marL="0" indent="0" hangingPunct="0">
              <a:buNone/>
            </a:pPr>
            <a:r>
              <a:rPr lang="fr-BE" sz="6400" dirty="0">
                <a:latin typeface="Courier New" panose="02070309020205020404" pitchFamily="49" charset="0"/>
                <a:cs typeface="Courier New" panose="02070309020205020404" pitchFamily="49" charset="0"/>
              </a:rPr>
              <a:t>  </a:t>
            </a:r>
            <a:endParaRPr lang="fr-BE" dirty="0"/>
          </a:p>
          <a:p>
            <a:pPr marL="0" indent="0" hangingPunct="0">
              <a:buNone/>
            </a:pPr>
            <a:endParaRPr lang="fr-BE" dirty="0"/>
          </a:p>
        </p:txBody>
      </p:sp>
      <p:pic>
        <p:nvPicPr>
          <p:cNvPr id="3" name="Audio 2">
            <a:hlinkClick r:id="" action="ppaction://media"/>
            <a:extLst>
              <a:ext uri="{FF2B5EF4-FFF2-40B4-BE49-F238E27FC236}">
                <a16:creationId xmlns:a16="http://schemas.microsoft.com/office/drawing/2014/main" id="{668ADC6A-E28B-3FCD-7B4C-BF94F9CAC4C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173146830"/>
      </p:ext>
    </p:extLst>
  </p:cSld>
  <p:clrMapOvr>
    <a:masterClrMapping/>
  </p:clrMapOvr>
  <mc:AlternateContent xmlns:mc="http://schemas.openxmlformats.org/markup-compatibility/2006" xmlns:p14="http://schemas.microsoft.com/office/powerpoint/2010/main">
    <mc:Choice Requires="p14">
      <p:transition spd="slow" p14:dur="2000" advTm="16256"/>
    </mc:Choice>
    <mc:Fallback xmlns="">
      <p:transition spd="slow" advTm="162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Mise en situation : classe Candidat</a:t>
            </a:r>
          </a:p>
        </p:txBody>
      </p:sp>
      <p:sp>
        <p:nvSpPr>
          <p:cNvPr id="13" name="Espace réservé du contenu 2">
            <a:extLst>
              <a:ext uri="{FF2B5EF4-FFF2-40B4-BE49-F238E27FC236}">
                <a16:creationId xmlns:a16="http://schemas.microsoft.com/office/drawing/2014/main" id="{B4BB847E-DF4E-4CFD-9417-BF0691522BE9}"/>
              </a:ext>
            </a:extLst>
          </p:cNvPr>
          <p:cNvSpPr>
            <a:spLocks noGrp="1"/>
          </p:cNvSpPr>
          <p:nvPr>
            <p:ph idx="1"/>
          </p:nvPr>
        </p:nvSpPr>
        <p:spPr>
          <a:xfrm>
            <a:off x="1715989" y="2177170"/>
            <a:ext cx="8435280" cy="4398291"/>
          </a:xfrm>
        </p:spPr>
        <p:txBody>
          <a:bodyPr>
            <a:normAutofit fontScale="40000" lnSpcReduction="20000"/>
          </a:bodyPr>
          <a:lstStyle/>
          <a:p>
            <a:pPr marL="0" indent="0" hangingPunct="0">
              <a:buNone/>
            </a:pPr>
            <a:endParaRPr lang="fr-BE" sz="3600" dirty="0">
              <a:latin typeface="Courier New" panose="02070309020205020404" pitchFamily="49" charset="0"/>
              <a:cs typeface="Courier New" panose="02070309020205020404" pitchFamily="49" charset="0"/>
            </a:endParaRPr>
          </a:p>
          <a:p>
            <a:pPr marL="0" indent="0" hangingPunct="0">
              <a:buNone/>
            </a:pPr>
            <a:r>
              <a:rPr lang="fr-BE" sz="5000" dirty="0">
                <a:latin typeface="Courier New" panose="02070309020205020404" pitchFamily="49" charset="0"/>
                <a:cs typeface="Courier New" panose="02070309020205020404" pitchFamily="49" charset="0"/>
              </a:rPr>
              <a:t>  public </a:t>
            </a:r>
            <a:r>
              <a:rPr lang="fr-BE" sz="5000" dirty="0" err="1">
                <a:latin typeface="Courier New" panose="02070309020205020404" pitchFamily="49" charset="0"/>
                <a:cs typeface="Courier New" panose="02070309020205020404" pitchFamily="49" charset="0"/>
              </a:rPr>
              <a:t>int</a:t>
            </a:r>
            <a:r>
              <a:rPr lang="fr-BE" sz="5000" dirty="0">
                <a:latin typeface="Courier New" panose="02070309020205020404" pitchFamily="49" charset="0"/>
                <a:cs typeface="Courier New" panose="02070309020205020404" pitchFamily="49" charset="0"/>
              </a:rPr>
              <a:t> </a:t>
            </a:r>
            <a:r>
              <a:rPr lang="fr-BE" sz="5000" dirty="0" err="1">
                <a:latin typeface="Courier New" panose="02070309020205020404" pitchFamily="49" charset="0"/>
                <a:cs typeface="Courier New" panose="02070309020205020404" pitchFamily="49" charset="0"/>
              </a:rPr>
              <a:t>donnerCote</a:t>
            </a:r>
            <a:r>
              <a:rPr lang="fr-BE" sz="5000" dirty="0">
                <a:latin typeface="Courier New" panose="02070309020205020404" pitchFamily="49" charset="0"/>
                <a:cs typeface="Courier New" panose="02070309020205020404" pitchFamily="49" charset="0"/>
              </a:rPr>
              <a:t>(</a:t>
            </a:r>
            <a:r>
              <a:rPr lang="fr-BE" sz="5000" dirty="0" err="1">
                <a:latin typeface="Courier New" panose="02070309020205020404" pitchFamily="49" charset="0"/>
                <a:cs typeface="Courier New" panose="02070309020205020404" pitchFamily="49" charset="0"/>
              </a:rPr>
              <a:t>int</a:t>
            </a:r>
            <a:r>
              <a:rPr lang="fr-BE" sz="5000" dirty="0">
                <a:latin typeface="Courier New" panose="02070309020205020404" pitchFamily="49" charset="0"/>
                <a:cs typeface="Courier New" panose="02070309020205020404" pitchFamily="49" charset="0"/>
              </a:rPr>
              <a:t> </a:t>
            </a:r>
            <a:r>
              <a:rPr lang="fr-BE" sz="5000" dirty="0" err="1">
                <a:latin typeface="Courier New" panose="02070309020205020404" pitchFamily="49" charset="0"/>
                <a:cs typeface="Courier New" panose="02070309020205020404" pitchFamily="49" charset="0"/>
              </a:rPr>
              <a:t>num</a:t>
            </a:r>
            <a:r>
              <a:rPr lang="fr-BE" sz="5000" dirty="0">
                <a:latin typeface="Courier New" panose="02070309020205020404" pitchFamily="49" charset="0"/>
                <a:cs typeface="Courier New" panose="02070309020205020404" pitchFamily="49" charset="0"/>
              </a:rPr>
              <a:t>){</a:t>
            </a:r>
          </a:p>
          <a:p>
            <a:pPr marL="0" indent="0" hangingPunct="0">
              <a:buNone/>
            </a:pPr>
            <a:r>
              <a:rPr lang="fr-BE" sz="5000" dirty="0">
                <a:latin typeface="Courier New" panose="02070309020205020404" pitchFamily="49" charset="0"/>
                <a:cs typeface="Courier New" panose="02070309020205020404" pitchFamily="49" charset="0"/>
              </a:rPr>
              <a:t>	</a:t>
            </a:r>
            <a:r>
              <a:rPr lang="en-US" sz="5000" dirty="0">
                <a:latin typeface="Courier New" panose="02070309020205020404" pitchFamily="49" charset="0"/>
                <a:cs typeface="Courier New" panose="02070309020205020404" pitchFamily="49" charset="0"/>
              </a:rPr>
              <a:t>if(</a:t>
            </a:r>
            <a:r>
              <a:rPr lang="en-US" sz="5000" dirty="0" err="1">
                <a:latin typeface="Courier New" panose="02070309020205020404" pitchFamily="49" charset="0"/>
                <a:cs typeface="Courier New" panose="02070309020205020404" pitchFamily="49" charset="0"/>
              </a:rPr>
              <a:t>num</a:t>
            </a:r>
            <a:r>
              <a:rPr lang="en-US" sz="5000" dirty="0">
                <a:latin typeface="Courier New" panose="02070309020205020404" pitchFamily="49" charset="0"/>
                <a:cs typeface="Courier New" panose="02070309020205020404" pitchFamily="49" charset="0"/>
              </a:rPr>
              <a:t>=1)return cote1 ;</a:t>
            </a:r>
            <a:endParaRPr lang="fr-BE" sz="5000" dirty="0">
              <a:latin typeface="Courier New" panose="02070309020205020404" pitchFamily="49" charset="0"/>
              <a:cs typeface="Courier New" panose="02070309020205020404" pitchFamily="49" charset="0"/>
            </a:endParaRPr>
          </a:p>
          <a:p>
            <a:pPr marL="0" indent="0" hangingPunct="0">
              <a:buNone/>
            </a:pPr>
            <a:r>
              <a:rPr lang="en-US" sz="5000" dirty="0">
                <a:latin typeface="Courier New" panose="02070309020205020404" pitchFamily="49" charset="0"/>
                <a:cs typeface="Courier New" panose="02070309020205020404" pitchFamily="49" charset="0"/>
              </a:rPr>
              <a:t>	if(</a:t>
            </a:r>
            <a:r>
              <a:rPr lang="en-US" sz="5000" dirty="0" err="1">
                <a:latin typeface="Courier New" panose="02070309020205020404" pitchFamily="49" charset="0"/>
                <a:cs typeface="Courier New" panose="02070309020205020404" pitchFamily="49" charset="0"/>
              </a:rPr>
              <a:t>num</a:t>
            </a:r>
            <a:r>
              <a:rPr lang="en-US" sz="5000" dirty="0">
                <a:latin typeface="Courier New" panose="02070309020205020404" pitchFamily="49" charset="0"/>
                <a:cs typeface="Courier New" panose="02070309020205020404" pitchFamily="49" charset="0"/>
              </a:rPr>
              <a:t>=2)return cote2 ;</a:t>
            </a:r>
            <a:endParaRPr lang="fr-BE" sz="5000" dirty="0">
              <a:latin typeface="Courier New" panose="02070309020205020404" pitchFamily="49" charset="0"/>
              <a:cs typeface="Courier New" panose="02070309020205020404" pitchFamily="49" charset="0"/>
            </a:endParaRPr>
          </a:p>
          <a:p>
            <a:pPr marL="0" indent="0" hangingPunct="0">
              <a:buNone/>
            </a:pPr>
            <a:r>
              <a:rPr lang="en-US" sz="5000" dirty="0">
                <a:latin typeface="Courier New" panose="02070309020205020404" pitchFamily="49" charset="0"/>
                <a:cs typeface="Courier New" panose="02070309020205020404" pitchFamily="49" charset="0"/>
              </a:rPr>
              <a:t>	if(</a:t>
            </a:r>
            <a:r>
              <a:rPr lang="en-US" sz="5000" dirty="0" err="1">
                <a:latin typeface="Courier New" panose="02070309020205020404" pitchFamily="49" charset="0"/>
                <a:cs typeface="Courier New" panose="02070309020205020404" pitchFamily="49" charset="0"/>
              </a:rPr>
              <a:t>num</a:t>
            </a:r>
            <a:r>
              <a:rPr lang="en-US" sz="5000" dirty="0">
                <a:latin typeface="Courier New" panose="02070309020205020404" pitchFamily="49" charset="0"/>
                <a:cs typeface="Courier New" panose="02070309020205020404" pitchFamily="49" charset="0"/>
              </a:rPr>
              <a:t>=3)return cote3 ;</a:t>
            </a:r>
            <a:endParaRPr lang="fr-BE" sz="5000" dirty="0">
              <a:latin typeface="Courier New" panose="02070309020205020404" pitchFamily="49" charset="0"/>
              <a:cs typeface="Courier New" panose="02070309020205020404" pitchFamily="49" charset="0"/>
            </a:endParaRPr>
          </a:p>
          <a:p>
            <a:pPr marL="0" indent="0" hangingPunct="0">
              <a:buNone/>
            </a:pPr>
            <a:r>
              <a:rPr lang="en-US" sz="5000" dirty="0">
                <a:latin typeface="Courier New" panose="02070309020205020404" pitchFamily="49" charset="0"/>
                <a:cs typeface="Courier New" panose="02070309020205020404" pitchFamily="49" charset="0"/>
              </a:rPr>
              <a:t>	if(</a:t>
            </a:r>
            <a:r>
              <a:rPr lang="en-US" sz="5000" dirty="0" err="1">
                <a:latin typeface="Courier New" panose="02070309020205020404" pitchFamily="49" charset="0"/>
                <a:cs typeface="Courier New" panose="02070309020205020404" pitchFamily="49" charset="0"/>
              </a:rPr>
              <a:t>num</a:t>
            </a:r>
            <a:r>
              <a:rPr lang="en-US" sz="5000" dirty="0">
                <a:latin typeface="Courier New" panose="02070309020205020404" pitchFamily="49" charset="0"/>
                <a:cs typeface="Courier New" panose="02070309020205020404" pitchFamily="49" charset="0"/>
              </a:rPr>
              <a:t>=4)return cote4 ;</a:t>
            </a:r>
            <a:endParaRPr lang="fr-BE" sz="5000" dirty="0">
              <a:latin typeface="Courier New" panose="02070309020205020404" pitchFamily="49" charset="0"/>
              <a:cs typeface="Courier New" panose="02070309020205020404" pitchFamily="49" charset="0"/>
            </a:endParaRPr>
          </a:p>
          <a:p>
            <a:pPr marL="0" indent="0" hangingPunct="0">
              <a:buNone/>
            </a:pPr>
            <a:r>
              <a:rPr lang="en-US" sz="5000" dirty="0">
                <a:latin typeface="Courier New" panose="02070309020205020404" pitchFamily="49" charset="0"/>
                <a:cs typeface="Courier New" panose="02070309020205020404" pitchFamily="49" charset="0"/>
              </a:rPr>
              <a:t>	if(</a:t>
            </a:r>
            <a:r>
              <a:rPr lang="en-US" sz="5000" dirty="0" err="1">
                <a:latin typeface="Courier New" panose="02070309020205020404" pitchFamily="49" charset="0"/>
                <a:cs typeface="Courier New" panose="02070309020205020404" pitchFamily="49" charset="0"/>
              </a:rPr>
              <a:t>num</a:t>
            </a:r>
            <a:r>
              <a:rPr lang="en-US" sz="5000" dirty="0">
                <a:latin typeface="Courier New" panose="02070309020205020404" pitchFamily="49" charset="0"/>
                <a:cs typeface="Courier New" panose="02070309020205020404" pitchFamily="49" charset="0"/>
              </a:rPr>
              <a:t>=5)return cote5 ;</a:t>
            </a:r>
            <a:endParaRPr lang="fr-BE" sz="5000" dirty="0">
              <a:latin typeface="Courier New" panose="02070309020205020404" pitchFamily="49" charset="0"/>
              <a:cs typeface="Courier New" panose="02070309020205020404" pitchFamily="49" charset="0"/>
            </a:endParaRPr>
          </a:p>
          <a:p>
            <a:pPr marL="0" indent="0" hangingPunct="0">
              <a:buNone/>
            </a:pPr>
            <a:r>
              <a:rPr lang="en-US" sz="5000" dirty="0">
                <a:latin typeface="Courier New" panose="02070309020205020404" pitchFamily="49" charset="0"/>
                <a:cs typeface="Courier New" panose="02070309020205020404" pitchFamily="49" charset="0"/>
              </a:rPr>
              <a:t>	if(</a:t>
            </a:r>
            <a:r>
              <a:rPr lang="en-US" sz="5000" dirty="0" err="1">
                <a:latin typeface="Courier New" panose="02070309020205020404" pitchFamily="49" charset="0"/>
                <a:cs typeface="Courier New" panose="02070309020205020404" pitchFamily="49" charset="0"/>
              </a:rPr>
              <a:t>num</a:t>
            </a:r>
            <a:r>
              <a:rPr lang="en-US" sz="5000" dirty="0">
                <a:latin typeface="Courier New" panose="02070309020205020404" pitchFamily="49" charset="0"/>
                <a:cs typeface="Courier New" panose="02070309020205020404" pitchFamily="49" charset="0"/>
              </a:rPr>
              <a:t>=6)return cote6 ;</a:t>
            </a:r>
            <a:endParaRPr lang="fr-BE" sz="5000" dirty="0">
              <a:latin typeface="Courier New" panose="02070309020205020404" pitchFamily="49" charset="0"/>
              <a:cs typeface="Courier New" panose="02070309020205020404" pitchFamily="49" charset="0"/>
            </a:endParaRPr>
          </a:p>
          <a:p>
            <a:pPr marL="0" indent="0" hangingPunct="0">
              <a:buNone/>
            </a:pPr>
            <a:r>
              <a:rPr lang="en-US" sz="5000" dirty="0">
                <a:latin typeface="Courier New" panose="02070309020205020404" pitchFamily="49" charset="0"/>
                <a:cs typeface="Courier New" panose="02070309020205020404" pitchFamily="49" charset="0"/>
              </a:rPr>
              <a:t>	if(</a:t>
            </a:r>
            <a:r>
              <a:rPr lang="en-US" sz="5000" dirty="0" err="1">
                <a:latin typeface="Courier New" panose="02070309020205020404" pitchFamily="49" charset="0"/>
                <a:cs typeface="Courier New" panose="02070309020205020404" pitchFamily="49" charset="0"/>
              </a:rPr>
              <a:t>num</a:t>
            </a:r>
            <a:r>
              <a:rPr lang="en-US" sz="5000" dirty="0">
                <a:latin typeface="Courier New" panose="02070309020205020404" pitchFamily="49" charset="0"/>
                <a:cs typeface="Courier New" panose="02070309020205020404" pitchFamily="49" charset="0"/>
              </a:rPr>
              <a:t>=7)return cote7 ;</a:t>
            </a:r>
            <a:endParaRPr lang="fr-BE" sz="5000" dirty="0">
              <a:latin typeface="Courier New" panose="02070309020205020404" pitchFamily="49" charset="0"/>
              <a:cs typeface="Courier New" panose="02070309020205020404" pitchFamily="49" charset="0"/>
            </a:endParaRPr>
          </a:p>
          <a:p>
            <a:pPr marL="0" indent="0" hangingPunct="0">
              <a:buNone/>
            </a:pPr>
            <a:r>
              <a:rPr lang="en-US" sz="5000" dirty="0">
                <a:latin typeface="Courier New" panose="02070309020205020404" pitchFamily="49" charset="0"/>
                <a:cs typeface="Courier New" panose="02070309020205020404" pitchFamily="49" charset="0"/>
              </a:rPr>
              <a:t>	return cote8;</a:t>
            </a:r>
            <a:endParaRPr lang="fr-BE" sz="5000" dirty="0">
              <a:latin typeface="Courier New" panose="02070309020205020404" pitchFamily="49" charset="0"/>
              <a:cs typeface="Courier New" panose="02070309020205020404" pitchFamily="49" charset="0"/>
            </a:endParaRPr>
          </a:p>
          <a:p>
            <a:pPr marL="0" indent="0" hangingPunct="0">
              <a:buNone/>
            </a:pPr>
            <a:r>
              <a:rPr lang="en-US" sz="5000" dirty="0">
                <a:latin typeface="Courier New" panose="02070309020205020404" pitchFamily="49" charset="0"/>
                <a:cs typeface="Courier New" panose="02070309020205020404" pitchFamily="49" charset="0"/>
              </a:rPr>
              <a:t>   }</a:t>
            </a:r>
          </a:p>
          <a:p>
            <a:pPr marL="0" indent="0" hangingPunct="0">
              <a:buNone/>
            </a:pPr>
            <a:r>
              <a:rPr lang="en-US" sz="5000" dirty="0">
                <a:latin typeface="Courier New" panose="02070309020205020404" pitchFamily="49" charset="0"/>
                <a:cs typeface="Courier New" panose="02070309020205020404" pitchFamily="49" charset="0"/>
              </a:rPr>
              <a:t>  …</a:t>
            </a:r>
          </a:p>
          <a:p>
            <a:pPr marL="0" indent="0" hangingPunct="0">
              <a:buNone/>
            </a:pPr>
            <a:r>
              <a:rPr lang="en-US" sz="5000" dirty="0">
                <a:latin typeface="Courier New" panose="02070309020205020404" pitchFamily="49" charset="0"/>
                <a:cs typeface="Courier New" panose="02070309020205020404" pitchFamily="49" charset="0"/>
              </a:rPr>
              <a:t>}</a:t>
            </a:r>
            <a:endParaRPr lang="fr-BE" sz="5000" dirty="0"/>
          </a:p>
        </p:txBody>
      </p:sp>
      <p:pic>
        <p:nvPicPr>
          <p:cNvPr id="3" name="Audio 2">
            <a:hlinkClick r:id="" action="ppaction://media"/>
            <a:extLst>
              <a:ext uri="{FF2B5EF4-FFF2-40B4-BE49-F238E27FC236}">
                <a16:creationId xmlns:a16="http://schemas.microsoft.com/office/drawing/2014/main" id="{D96EEA99-0F8C-EC78-5891-60F115E04E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551874903"/>
      </p:ext>
    </p:extLst>
  </p:cSld>
  <p:clrMapOvr>
    <a:masterClrMapping/>
  </p:clrMapOvr>
  <mc:AlternateContent xmlns:mc="http://schemas.openxmlformats.org/markup-compatibility/2006" xmlns:p14="http://schemas.microsoft.com/office/powerpoint/2010/main">
    <mc:Choice Requires="p14">
      <p:transition spd="slow" p14:dur="2000" advTm="22974"/>
    </mc:Choice>
    <mc:Fallback xmlns="">
      <p:transition spd="slow" advTm="229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Mise en situation : classe Candidat</a:t>
            </a:r>
          </a:p>
        </p:txBody>
      </p:sp>
      <p:sp>
        <p:nvSpPr>
          <p:cNvPr id="15" name="Espace réservé du contenu 2">
            <a:extLst>
              <a:ext uri="{FF2B5EF4-FFF2-40B4-BE49-F238E27FC236}">
                <a16:creationId xmlns:a16="http://schemas.microsoft.com/office/drawing/2014/main" id="{4AD6E45F-37EB-4412-9ADA-32039A683B39}"/>
              </a:ext>
            </a:extLst>
          </p:cNvPr>
          <p:cNvSpPr>
            <a:spLocks noGrp="1"/>
          </p:cNvSpPr>
          <p:nvPr>
            <p:ph idx="1"/>
          </p:nvPr>
        </p:nvSpPr>
        <p:spPr>
          <a:xfrm>
            <a:off x="1222645" y="2259351"/>
            <a:ext cx="8393966" cy="4459948"/>
          </a:xfrm>
        </p:spPr>
        <p:txBody>
          <a:bodyPr>
            <a:normAutofit fontScale="25000" lnSpcReduction="20000"/>
          </a:bodyPr>
          <a:lstStyle/>
          <a:p>
            <a:pPr marL="0" indent="0" hangingPunct="0">
              <a:buNone/>
            </a:pPr>
            <a:r>
              <a:rPr lang="en-US" sz="8000" dirty="0">
                <a:latin typeface="Courier New" panose="02070309020205020404" pitchFamily="49" charset="0"/>
                <a:cs typeface="Courier New" panose="02070309020205020404" pitchFamily="49" charset="0"/>
              </a:rPr>
              <a:t>public class </a:t>
            </a:r>
            <a:r>
              <a:rPr lang="en-US" sz="8000" dirty="0" err="1">
                <a:latin typeface="Courier New" panose="02070309020205020404" pitchFamily="49" charset="0"/>
                <a:cs typeface="Courier New" panose="02070309020205020404" pitchFamily="49" charset="0"/>
              </a:rPr>
              <a:t>Candidat</a:t>
            </a:r>
            <a:r>
              <a:rPr lang="en-US" sz="8000" dirty="0">
                <a:latin typeface="Courier New" panose="02070309020205020404" pitchFamily="49" charset="0"/>
                <a:cs typeface="Courier New" panose="02070309020205020404" pitchFamily="49" charset="0"/>
              </a:rPr>
              <a:t> {</a:t>
            </a:r>
          </a:p>
          <a:p>
            <a:pPr marL="0" indent="0" hangingPunct="0">
              <a:buNone/>
            </a:pPr>
            <a:endParaRPr lang="fr-BE" sz="3200" dirty="0">
              <a:latin typeface="Courier New" panose="02070309020205020404" pitchFamily="49" charset="0"/>
              <a:cs typeface="Courier New" panose="02070309020205020404" pitchFamily="49" charset="0"/>
            </a:endParaRPr>
          </a:p>
          <a:p>
            <a:pPr marL="0" indent="0" hangingPunct="0">
              <a:buNone/>
            </a:pPr>
            <a:r>
              <a:rPr lang="en-US" sz="8000" dirty="0">
                <a:latin typeface="Courier New" panose="02070309020205020404" pitchFamily="49" charset="0"/>
                <a:cs typeface="Courier New" panose="02070309020205020404" pitchFamily="49" charset="0"/>
              </a:rPr>
              <a:t>   private String nom;	</a:t>
            </a:r>
          </a:p>
          <a:p>
            <a:pPr marL="0" indent="0" hangingPunct="0">
              <a:buNone/>
            </a:pPr>
            <a:r>
              <a:rPr lang="en-US" sz="8000" dirty="0">
                <a:latin typeface="Courier New" panose="02070309020205020404" pitchFamily="49" charset="0"/>
                <a:cs typeface="Courier New" panose="02070309020205020404" pitchFamily="49" charset="0"/>
              </a:rPr>
              <a:t>   </a:t>
            </a:r>
            <a:r>
              <a:rPr lang="fr-BE" sz="8000" dirty="0" err="1">
                <a:latin typeface="Courier New" panose="02070309020205020404" pitchFamily="49" charset="0"/>
                <a:cs typeface="Courier New" panose="02070309020205020404" pitchFamily="49" charset="0"/>
              </a:rPr>
              <a:t>private</a:t>
            </a:r>
            <a:r>
              <a:rPr lang="fr-BE" sz="8000" dirty="0">
                <a:latin typeface="Courier New" panose="02070309020205020404" pitchFamily="49" charset="0"/>
                <a:cs typeface="Courier New" panose="02070309020205020404" pitchFamily="49" charset="0"/>
              </a:rPr>
              <a:t> </a:t>
            </a:r>
            <a:r>
              <a:rPr lang="fr-BE" sz="8000" dirty="0" err="1">
                <a:latin typeface="Courier New" panose="02070309020205020404" pitchFamily="49" charset="0"/>
                <a:cs typeface="Courier New" panose="02070309020205020404" pitchFamily="49" charset="0"/>
              </a:rPr>
              <a:t>int</a:t>
            </a:r>
            <a:r>
              <a:rPr lang="fr-BE" sz="8000" dirty="0">
                <a:latin typeface="Courier New" panose="02070309020205020404" pitchFamily="49" charset="0"/>
                <a:cs typeface="Courier New" panose="02070309020205020404" pitchFamily="49" charset="0"/>
              </a:rPr>
              <a:t>[] </a:t>
            </a:r>
            <a:r>
              <a:rPr lang="fr-BE" sz="8000" dirty="0" err="1">
                <a:latin typeface="Courier New" panose="02070309020205020404" pitchFamily="49" charset="0"/>
                <a:cs typeface="Courier New" panose="02070309020205020404" pitchFamily="49" charset="0"/>
              </a:rPr>
              <a:t>tableCotes</a:t>
            </a:r>
            <a:r>
              <a:rPr lang="fr-BE" sz="8000" dirty="0">
                <a:latin typeface="Courier New" panose="02070309020205020404" pitchFamily="49" charset="0"/>
                <a:cs typeface="Courier New" panose="02070309020205020404" pitchFamily="49" charset="0"/>
              </a:rPr>
              <a:t>;</a:t>
            </a:r>
          </a:p>
          <a:p>
            <a:pPr marL="0" indent="0" hangingPunct="0">
              <a:buNone/>
            </a:pPr>
            <a:endParaRPr lang="fr-BE" sz="3200" dirty="0">
              <a:latin typeface="Courier New" panose="02070309020205020404" pitchFamily="49" charset="0"/>
              <a:cs typeface="Courier New" panose="02070309020205020404" pitchFamily="49" charset="0"/>
            </a:endParaRPr>
          </a:p>
          <a:p>
            <a:pPr marL="0" indent="0" hangingPunct="0">
              <a:buNone/>
            </a:pPr>
            <a:r>
              <a:rPr lang="fr-BE" sz="8000" dirty="0">
                <a:latin typeface="Courier New" panose="02070309020205020404" pitchFamily="49" charset="0"/>
                <a:cs typeface="Courier New" panose="02070309020205020404" pitchFamily="49" charset="0"/>
              </a:rPr>
              <a:t>   </a:t>
            </a:r>
            <a:r>
              <a:rPr lang="fr-BE" sz="8000" dirty="0">
                <a:solidFill>
                  <a:schemeClr val="bg1">
                    <a:lumMod val="65000"/>
                  </a:schemeClr>
                </a:solidFill>
                <a:latin typeface="Courier New" panose="02070309020205020404" pitchFamily="49" charset="0"/>
                <a:cs typeface="Courier New" panose="02070309020205020404" pitchFamily="49" charset="0"/>
              </a:rPr>
              <a:t>// constructeur</a:t>
            </a:r>
          </a:p>
          <a:p>
            <a:pPr marL="0" indent="0" hangingPunct="0">
              <a:buNone/>
            </a:pPr>
            <a:r>
              <a:rPr lang="fr-BE" sz="8000" dirty="0">
                <a:latin typeface="Courier New" panose="02070309020205020404" pitchFamily="49" charset="0"/>
                <a:cs typeface="Courier New" panose="02070309020205020404" pitchFamily="49" charset="0"/>
              </a:rPr>
              <a:t> </a:t>
            </a:r>
          </a:p>
          <a:p>
            <a:pPr marL="0" indent="0" hangingPunct="0">
              <a:buNone/>
            </a:pPr>
            <a:r>
              <a:rPr lang="fr-BE" sz="8000" dirty="0">
                <a:latin typeface="Courier New" panose="02070309020205020404" pitchFamily="49" charset="0"/>
                <a:cs typeface="Courier New" panose="02070309020205020404" pitchFamily="49" charset="0"/>
              </a:rPr>
              <a:t>   public </a:t>
            </a:r>
            <a:r>
              <a:rPr lang="fr-BE" sz="8000" dirty="0" err="1">
                <a:latin typeface="Courier New" panose="02070309020205020404" pitchFamily="49" charset="0"/>
                <a:cs typeface="Courier New" panose="02070309020205020404" pitchFamily="49" charset="0"/>
              </a:rPr>
              <a:t>int</a:t>
            </a:r>
            <a:r>
              <a:rPr lang="fr-BE" sz="8000" dirty="0">
                <a:latin typeface="Courier New" panose="02070309020205020404" pitchFamily="49" charset="0"/>
                <a:cs typeface="Courier New" panose="02070309020205020404" pitchFamily="49" charset="0"/>
              </a:rPr>
              <a:t> somme(){</a:t>
            </a:r>
          </a:p>
          <a:p>
            <a:pPr marL="0" indent="0" hangingPunct="0">
              <a:buNone/>
            </a:pPr>
            <a:r>
              <a:rPr lang="fr-BE" sz="8000" dirty="0">
                <a:latin typeface="Courier New" panose="02070309020205020404" pitchFamily="49" charset="0"/>
                <a:cs typeface="Courier New" panose="02070309020205020404" pitchFamily="49" charset="0"/>
              </a:rPr>
              <a:t>	</a:t>
            </a:r>
            <a:r>
              <a:rPr lang="en-US" sz="8000" dirty="0">
                <a:latin typeface="Courier New" panose="02070309020205020404" pitchFamily="49" charset="0"/>
                <a:cs typeface="Courier New" panose="02070309020205020404" pitchFamily="49" charset="0"/>
              </a:rPr>
              <a:t>int </a:t>
            </a:r>
            <a:r>
              <a:rPr lang="en-US" sz="8000" dirty="0" err="1">
                <a:latin typeface="Courier New" panose="02070309020205020404" pitchFamily="49" charset="0"/>
                <a:cs typeface="Courier New" panose="02070309020205020404" pitchFamily="49" charset="0"/>
              </a:rPr>
              <a:t>somme</a:t>
            </a:r>
            <a:r>
              <a:rPr lang="en-US" sz="8000" dirty="0">
                <a:latin typeface="Courier New" panose="02070309020205020404" pitchFamily="49" charset="0"/>
                <a:cs typeface="Courier New" panose="02070309020205020404" pitchFamily="49" charset="0"/>
              </a:rPr>
              <a:t> = 0 ;</a:t>
            </a:r>
            <a:endParaRPr lang="fr-BE" sz="8000" dirty="0">
              <a:latin typeface="Courier New" panose="02070309020205020404" pitchFamily="49" charset="0"/>
              <a:cs typeface="Courier New" panose="02070309020205020404" pitchFamily="49" charset="0"/>
            </a:endParaRPr>
          </a:p>
          <a:p>
            <a:pPr marL="0" indent="0" hangingPunct="0">
              <a:buNone/>
            </a:pPr>
            <a:r>
              <a:rPr lang="en-US" sz="8000" dirty="0">
                <a:latin typeface="Courier New" panose="02070309020205020404" pitchFamily="49" charset="0"/>
                <a:cs typeface="Courier New" panose="02070309020205020404" pitchFamily="49" charset="0"/>
              </a:rPr>
              <a:t>	for (int </a:t>
            </a:r>
            <a:r>
              <a:rPr lang="en-US" sz="8000" dirty="0" err="1">
                <a:latin typeface="Courier New" panose="02070309020205020404" pitchFamily="49" charset="0"/>
                <a:cs typeface="Courier New" panose="02070309020205020404" pitchFamily="49" charset="0"/>
              </a:rPr>
              <a:t>i</a:t>
            </a:r>
            <a:r>
              <a:rPr lang="en-US" sz="8000" dirty="0">
                <a:latin typeface="Courier New" panose="02070309020205020404" pitchFamily="49" charset="0"/>
                <a:cs typeface="Courier New" panose="02070309020205020404" pitchFamily="49" charset="0"/>
              </a:rPr>
              <a:t>=0 ; </a:t>
            </a:r>
            <a:r>
              <a:rPr lang="en-US" sz="8000" dirty="0" err="1">
                <a:latin typeface="Courier New" panose="02070309020205020404" pitchFamily="49" charset="0"/>
                <a:cs typeface="Courier New" panose="02070309020205020404" pitchFamily="49" charset="0"/>
              </a:rPr>
              <a:t>i</a:t>
            </a:r>
            <a:r>
              <a:rPr lang="en-US" sz="8000" dirty="0">
                <a:latin typeface="Courier New" panose="02070309020205020404" pitchFamily="49" charset="0"/>
                <a:cs typeface="Courier New" panose="02070309020205020404" pitchFamily="49" charset="0"/>
              </a:rPr>
              <a:t>&lt;8 ; </a:t>
            </a:r>
            <a:r>
              <a:rPr lang="en-US" sz="8000" dirty="0" err="1">
                <a:latin typeface="Courier New" panose="02070309020205020404" pitchFamily="49" charset="0"/>
                <a:cs typeface="Courier New" panose="02070309020205020404" pitchFamily="49" charset="0"/>
              </a:rPr>
              <a:t>i</a:t>
            </a:r>
            <a:r>
              <a:rPr lang="en-US" sz="8000" dirty="0">
                <a:latin typeface="Courier New" panose="02070309020205020404" pitchFamily="49" charset="0"/>
                <a:cs typeface="Courier New" panose="02070309020205020404" pitchFamily="49" charset="0"/>
              </a:rPr>
              <a:t>++){</a:t>
            </a:r>
            <a:endParaRPr lang="fr-BE" sz="8000" dirty="0">
              <a:latin typeface="Courier New" panose="02070309020205020404" pitchFamily="49" charset="0"/>
              <a:cs typeface="Courier New" panose="02070309020205020404" pitchFamily="49" charset="0"/>
            </a:endParaRPr>
          </a:p>
          <a:p>
            <a:pPr marL="0" indent="0" hangingPunct="0">
              <a:buNone/>
            </a:pPr>
            <a:r>
              <a:rPr lang="en-US" sz="8000" dirty="0">
                <a:latin typeface="Courier New" panose="02070309020205020404" pitchFamily="49" charset="0"/>
                <a:cs typeface="Courier New" panose="02070309020205020404" pitchFamily="49" charset="0"/>
              </a:rPr>
              <a:t>		</a:t>
            </a:r>
            <a:r>
              <a:rPr lang="en-US" sz="8000" dirty="0" err="1">
                <a:latin typeface="Courier New" panose="02070309020205020404" pitchFamily="49" charset="0"/>
                <a:cs typeface="Courier New" panose="02070309020205020404" pitchFamily="49" charset="0"/>
              </a:rPr>
              <a:t>somme</a:t>
            </a:r>
            <a:r>
              <a:rPr lang="en-US" sz="8000" dirty="0">
                <a:latin typeface="Courier New" panose="02070309020205020404" pitchFamily="49" charset="0"/>
                <a:cs typeface="Courier New" panose="02070309020205020404" pitchFamily="49" charset="0"/>
              </a:rPr>
              <a:t> += </a:t>
            </a:r>
            <a:r>
              <a:rPr lang="en-US" sz="8000" dirty="0" err="1">
                <a:latin typeface="Courier New" panose="02070309020205020404" pitchFamily="49" charset="0"/>
                <a:cs typeface="Courier New" panose="02070309020205020404" pitchFamily="49" charset="0"/>
              </a:rPr>
              <a:t>tableCotes</a:t>
            </a:r>
            <a:r>
              <a:rPr lang="en-US" sz="8000" dirty="0">
                <a:latin typeface="Courier New" panose="02070309020205020404" pitchFamily="49" charset="0"/>
                <a:cs typeface="Courier New" panose="02070309020205020404" pitchFamily="49" charset="0"/>
              </a:rPr>
              <a:t>[</a:t>
            </a:r>
            <a:r>
              <a:rPr lang="en-US" sz="8000" dirty="0" err="1">
                <a:latin typeface="Courier New" panose="02070309020205020404" pitchFamily="49" charset="0"/>
                <a:cs typeface="Courier New" panose="02070309020205020404" pitchFamily="49" charset="0"/>
              </a:rPr>
              <a:t>i</a:t>
            </a:r>
            <a:r>
              <a:rPr lang="en-US" sz="8000" dirty="0">
                <a:latin typeface="Courier New" panose="02070309020205020404" pitchFamily="49" charset="0"/>
                <a:cs typeface="Courier New" panose="02070309020205020404" pitchFamily="49" charset="0"/>
              </a:rPr>
              <a:t>] ;</a:t>
            </a:r>
            <a:endParaRPr lang="fr-BE" sz="8000" dirty="0">
              <a:latin typeface="Courier New" panose="02070309020205020404" pitchFamily="49" charset="0"/>
              <a:cs typeface="Courier New" panose="02070309020205020404" pitchFamily="49" charset="0"/>
            </a:endParaRPr>
          </a:p>
          <a:p>
            <a:pPr marL="0" indent="0" hangingPunct="0">
              <a:buNone/>
            </a:pPr>
            <a:r>
              <a:rPr lang="en-US" sz="8000" dirty="0">
                <a:latin typeface="Courier New" panose="02070309020205020404" pitchFamily="49" charset="0"/>
                <a:cs typeface="Courier New" panose="02070309020205020404" pitchFamily="49" charset="0"/>
              </a:rPr>
              <a:t>	}</a:t>
            </a:r>
            <a:endParaRPr lang="fr-BE" sz="8000" dirty="0">
              <a:latin typeface="Courier New" panose="02070309020205020404" pitchFamily="49" charset="0"/>
              <a:cs typeface="Courier New" panose="02070309020205020404" pitchFamily="49" charset="0"/>
            </a:endParaRPr>
          </a:p>
          <a:p>
            <a:pPr marL="0" indent="0">
              <a:buNone/>
            </a:pPr>
            <a:r>
              <a:rPr lang="en-US" sz="8000" dirty="0">
                <a:latin typeface="Courier New" panose="02070309020205020404" pitchFamily="49" charset="0"/>
                <a:cs typeface="Courier New" panose="02070309020205020404" pitchFamily="49" charset="0"/>
              </a:rPr>
              <a:t>	return </a:t>
            </a:r>
            <a:r>
              <a:rPr lang="en-US" sz="8000" dirty="0" err="1">
                <a:latin typeface="Courier New" panose="02070309020205020404" pitchFamily="49" charset="0"/>
                <a:cs typeface="Courier New" panose="02070309020205020404" pitchFamily="49" charset="0"/>
              </a:rPr>
              <a:t>somme</a:t>
            </a:r>
            <a:r>
              <a:rPr lang="en-US" sz="8000" dirty="0">
                <a:latin typeface="Courier New" panose="02070309020205020404" pitchFamily="49" charset="0"/>
                <a:cs typeface="Courier New" panose="02070309020205020404" pitchFamily="49" charset="0"/>
              </a:rPr>
              <a:t> ;</a:t>
            </a:r>
            <a:endParaRPr lang="fr-BE" sz="8000" dirty="0">
              <a:latin typeface="Courier New" panose="02070309020205020404" pitchFamily="49" charset="0"/>
              <a:cs typeface="Courier New" panose="02070309020205020404" pitchFamily="49" charset="0"/>
            </a:endParaRPr>
          </a:p>
          <a:p>
            <a:pPr marL="0" indent="0" hangingPunct="0">
              <a:buNone/>
            </a:pPr>
            <a:r>
              <a:rPr lang="fr-BE" sz="8000" dirty="0">
                <a:latin typeface="Courier New" panose="02070309020205020404" pitchFamily="49" charset="0"/>
                <a:cs typeface="Courier New" panose="02070309020205020404" pitchFamily="49" charset="0"/>
              </a:rPr>
              <a:t>   }</a:t>
            </a:r>
          </a:p>
          <a:p>
            <a:pPr marL="0" indent="0" hangingPunct="0">
              <a:buNone/>
            </a:pPr>
            <a:r>
              <a:rPr lang="fr-BE" sz="6400" dirty="0">
                <a:latin typeface="Courier New" panose="02070309020205020404" pitchFamily="49" charset="0"/>
                <a:cs typeface="Courier New" panose="02070309020205020404" pitchFamily="49" charset="0"/>
              </a:rPr>
              <a:t> </a:t>
            </a:r>
          </a:p>
          <a:p>
            <a:pPr marL="0" indent="0" hangingPunct="0">
              <a:buNone/>
            </a:pPr>
            <a:r>
              <a:rPr lang="fr-BE" sz="6400" dirty="0">
                <a:latin typeface="Courier New" panose="02070309020205020404" pitchFamily="49" charset="0"/>
                <a:cs typeface="Courier New" panose="02070309020205020404" pitchFamily="49" charset="0"/>
              </a:rPr>
              <a:t>  </a:t>
            </a:r>
            <a:endParaRPr lang="fr-BE" dirty="0"/>
          </a:p>
          <a:p>
            <a:pPr marL="0" indent="0" hangingPunct="0">
              <a:buNone/>
            </a:pPr>
            <a:endParaRPr lang="fr-BE" dirty="0"/>
          </a:p>
        </p:txBody>
      </p:sp>
      <p:pic>
        <p:nvPicPr>
          <p:cNvPr id="3" name="Audio 2">
            <a:hlinkClick r:id="" action="ppaction://media"/>
            <a:extLst>
              <a:ext uri="{FF2B5EF4-FFF2-40B4-BE49-F238E27FC236}">
                <a16:creationId xmlns:a16="http://schemas.microsoft.com/office/drawing/2014/main" id="{02C303AF-9278-8BE9-4B87-BA5C0BEDC7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888421975"/>
      </p:ext>
    </p:extLst>
  </p:cSld>
  <p:clrMapOvr>
    <a:masterClrMapping/>
  </p:clrMapOvr>
  <mc:AlternateContent xmlns:mc="http://schemas.openxmlformats.org/markup-compatibility/2006" xmlns:p14="http://schemas.microsoft.com/office/powerpoint/2010/main">
    <mc:Choice Requires="p14">
      <p:transition spd="slow" p14:dur="2000" advTm="56257"/>
    </mc:Choice>
    <mc:Fallback xmlns="">
      <p:transition spd="slow" advTm="56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Mise en situation : classe Candidat</a:t>
            </a:r>
          </a:p>
        </p:txBody>
      </p:sp>
      <p:sp>
        <p:nvSpPr>
          <p:cNvPr id="13" name="Espace réservé du contenu 2">
            <a:extLst>
              <a:ext uri="{FF2B5EF4-FFF2-40B4-BE49-F238E27FC236}">
                <a16:creationId xmlns:a16="http://schemas.microsoft.com/office/drawing/2014/main" id="{1668713F-FA0B-4C57-882A-1B58C8CD1C4B}"/>
              </a:ext>
            </a:extLst>
          </p:cNvPr>
          <p:cNvSpPr>
            <a:spLocks noGrp="1"/>
          </p:cNvSpPr>
          <p:nvPr>
            <p:ph idx="1"/>
          </p:nvPr>
        </p:nvSpPr>
        <p:spPr>
          <a:xfrm>
            <a:off x="1456990" y="2177170"/>
            <a:ext cx="8435280" cy="2095502"/>
          </a:xfrm>
        </p:spPr>
        <p:txBody>
          <a:bodyPr>
            <a:normAutofit fontScale="77500" lnSpcReduction="20000"/>
          </a:bodyPr>
          <a:lstStyle/>
          <a:p>
            <a:pPr marL="0" indent="0" hangingPunct="0">
              <a:buNone/>
            </a:pPr>
            <a:endParaRPr lang="fr-BE" sz="3200" dirty="0">
              <a:latin typeface="Courier New" panose="02070309020205020404" pitchFamily="49" charset="0"/>
              <a:cs typeface="Courier New" panose="02070309020205020404" pitchFamily="49" charset="0"/>
            </a:endParaRPr>
          </a:p>
          <a:p>
            <a:pPr marL="0" indent="0" hangingPunct="0">
              <a:buNone/>
            </a:pPr>
            <a:r>
              <a:rPr lang="fr-BE" sz="2600" dirty="0">
                <a:latin typeface="Courier New" panose="02070309020205020404" pitchFamily="49" charset="0"/>
                <a:cs typeface="Courier New" panose="02070309020205020404" pitchFamily="49" charset="0"/>
              </a:rPr>
              <a:t>  public </a:t>
            </a:r>
            <a:r>
              <a:rPr lang="fr-BE" sz="2600" dirty="0" err="1">
                <a:latin typeface="Courier New" panose="02070309020205020404" pitchFamily="49" charset="0"/>
                <a:cs typeface="Courier New" panose="02070309020205020404" pitchFamily="49" charset="0"/>
              </a:rPr>
              <a:t>int</a:t>
            </a:r>
            <a:r>
              <a:rPr lang="fr-BE" sz="2600" dirty="0">
                <a:latin typeface="Courier New" panose="02070309020205020404" pitchFamily="49" charset="0"/>
                <a:cs typeface="Courier New" panose="02070309020205020404" pitchFamily="49" charset="0"/>
              </a:rPr>
              <a:t> </a:t>
            </a:r>
            <a:r>
              <a:rPr lang="fr-BE" sz="2600" dirty="0" err="1">
                <a:latin typeface="Courier New" panose="02070309020205020404" pitchFamily="49" charset="0"/>
                <a:cs typeface="Courier New" panose="02070309020205020404" pitchFamily="49" charset="0"/>
              </a:rPr>
              <a:t>donnerCote</a:t>
            </a:r>
            <a:r>
              <a:rPr lang="fr-BE" sz="2600" dirty="0">
                <a:latin typeface="Courier New" panose="02070309020205020404" pitchFamily="49" charset="0"/>
                <a:cs typeface="Courier New" panose="02070309020205020404" pitchFamily="49" charset="0"/>
              </a:rPr>
              <a:t>(</a:t>
            </a:r>
            <a:r>
              <a:rPr lang="fr-BE" sz="2600" dirty="0" err="1">
                <a:latin typeface="Courier New" panose="02070309020205020404" pitchFamily="49" charset="0"/>
                <a:cs typeface="Courier New" panose="02070309020205020404" pitchFamily="49" charset="0"/>
              </a:rPr>
              <a:t>int</a:t>
            </a:r>
            <a:r>
              <a:rPr lang="fr-BE" sz="2600" dirty="0">
                <a:latin typeface="Courier New" panose="02070309020205020404" pitchFamily="49" charset="0"/>
                <a:cs typeface="Courier New" panose="02070309020205020404" pitchFamily="49" charset="0"/>
              </a:rPr>
              <a:t> </a:t>
            </a:r>
            <a:r>
              <a:rPr lang="fr-BE" sz="2600" dirty="0" err="1">
                <a:latin typeface="Courier New" panose="02070309020205020404" pitchFamily="49" charset="0"/>
                <a:cs typeface="Courier New" panose="02070309020205020404" pitchFamily="49" charset="0"/>
              </a:rPr>
              <a:t>num</a:t>
            </a:r>
            <a:r>
              <a:rPr lang="fr-BE" sz="2600" dirty="0">
                <a:latin typeface="Courier New" panose="02070309020205020404" pitchFamily="49" charset="0"/>
                <a:cs typeface="Courier New" panose="02070309020205020404" pitchFamily="49" charset="0"/>
              </a:rPr>
              <a:t>){</a:t>
            </a:r>
          </a:p>
          <a:p>
            <a:pPr marL="0" indent="0" hangingPunct="0">
              <a:buNone/>
            </a:pPr>
            <a:r>
              <a:rPr lang="fr-BE" sz="2600" dirty="0">
                <a:latin typeface="Courier New" panose="02070309020205020404" pitchFamily="49" charset="0"/>
                <a:cs typeface="Courier New" panose="02070309020205020404" pitchFamily="49" charset="0"/>
              </a:rPr>
              <a:t>	</a:t>
            </a:r>
            <a:r>
              <a:rPr lang="en-US" sz="2600" dirty="0">
                <a:latin typeface="Courier New" panose="02070309020205020404" pitchFamily="49" charset="0"/>
                <a:cs typeface="Courier New" panose="02070309020205020404" pitchFamily="49" charset="0"/>
              </a:rPr>
              <a:t>return </a:t>
            </a:r>
            <a:r>
              <a:rPr lang="en-US" sz="2600" dirty="0" err="1">
                <a:latin typeface="Courier New" panose="02070309020205020404" pitchFamily="49" charset="0"/>
                <a:cs typeface="Courier New" panose="02070309020205020404" pitchFamily="49" charset="0"/>
              </a:rPr>
              <a:t>tableCotes</a:t>
            </a:r>
            <a:r>
              <a:rPr lang="en-US" sz="2600" dirty="0">
                <a:latin typeface="Courier New" panose="02070309020205020404" pitchFamily="49" charset="0"/>
                <a:cs typeface="Courier New" panose="02070309020205020404" pitchFamily="49" charset="0"/>
              </a:rPr>
              <a:t>[num];</a:t>
            </a:r>
            <a:endParaRPr lang="fr-BE" sz="2600" dirty="0">
              <a:latin typeface="Courier New" panose="02070309020205020404" pitchFamily="49" charset="0"/>
              <a:cs typeface="Courier New" panose="02070309020205020404" pitchFamily="49" charset="0"/>
            </a:endParaRPr>
          </a:p>
          <a:p>
            <a:pPr marL="0" indent="0" hangingPunct="0">
              <a:buNone/>
            </a:pPr>
            <a:r>
              <a:rPr lang="en-US" sz="2600" dirty="0">
                <a:latin typeface="Courier New" panose="02070309020205020404" pitchFamily="49" charset="0"/>
                <a:cs typeface="Courier New" panose="02070309020205020404" pitchFamily="49" charset="0"/>
              </a:rPr>
              <a:t>  }</a:t>
            </a:r>
          </a:p>
          <a:p>
            <a:pPr marL="0" indent="0" hangingPunct="0">
              <a:buNone/>
            </a:pPr>
            <a:r>
              <a:rPr lang="en-US" sz="2600" dirty="0">
                <a:latin typeface="Courier New" panose="02070309020205020404" pitchFamily="49" charset="0"/>
                <a:cs typeface="Courier New" panose="02070309020205020404" pitchFamily="49" charset="0"/>
              </a:rPr>
              <a:t>  …</a:t>
            </a:r>
          </a:p>
          <a:p>
            <a:pPr marL="0" indent="0" hangingPunct="0">
              <a:buNone/>
            </a:pPr>
            <a:r>
              <a:rPr lang="en-US" sz="2600" dirty="0">
                <a:latin typeface="Courier New" panose="02070309020205020404" pitchFamily="49" charset="0"/>
                <a:cs typeface="Courier New" panose="02070309020205020404" pitchFamily="49" charset="0"/>
              </a:rPr>
              <a:t>}</a:t>
            </a:r>
          </a:p>
          <a:p>
            <a:pPr marL="0" indent="0" hangingPunct="0">
              <a:buNone/>
            </a:pPr>
            <a:endParaRPr lang="fr-BE" dirty="0"/>
          </a:p>
          <a:p>
            <a:pPr marL="0" indent="0" hangingPunct="0">
              <a:buNone/>
            </a:pPr>
            <a:endParaRPr lang="fr-BE" dirty="0"/>
          </a:p>
        </p:txBody>
      </p:sp>
      <p:pic>
        <p:nvPicPr>
          <p:cNvPr id="3" name="Audio 2">
            <a:hlinkClick r:id="" action="ppaction://media"/>
            <a:extLst>
              <a:ext uri="{FF2B5EF4-FFF2-40B4-BE49-F238E27FC236}">
                <a16:creationId xmlns:a16="http://schemas.microsoft.com/office/drawing/2014/main" id="{179E535F-894E-8299-A386-D217D092E5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125543852"/>
      </p:ext>
    </p:extLst>
  </p:cSld>
  <p:clrMapOvr>
    <a:masterClrMapping/>
  </p:clrMapOvr>
  <mc:AlternateContent xmlns:mc="http://schemas.openxmlformats.org/markup-compatibility/2006" xmlns:p14="http://schemas.microsoft.com/office/powerpoint/2010/main">
    <mc:Choice Requires="p14">
      <p:transition spd="slow" p14:dur="2000" advTm="10471"/>
    </mc:Choice>
    <mc:Fallback xmlns="">
      <p:transition spd="slow" advTm="10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C422674-F727-4A3A-9F38-8C82636E290C}"/>
              </a:ext>
            </a:extLst>
          </p:cNvPr>
          <p:cNvSpPr>
            <a:spLocks noGrp="1"/>
          </p:cNvSpPr>
          <p:nvPr>
            <p:ph type="title"/>
          </p:nvPr>
        </p:nvSpPr>
        <p:spPr>
          <a:xfrm>
            <a:off x="958506" y="800392"/>
            <a:ext cx="10264697" cy="1212102"/>
          </a:xfrm>
        </p:spPr>
        <p:txBody>
          <a:bodyPr>
            <a:normAutofit/>
          </a:bodyPr>
          <a:lstStyle/>
          <a:p>
            <a:r>
              <a:rPr lang="fr-BE" sz="4000" dirty="0">
                <a:solidFill>
                  <a:srgbClr val="FFFFFF"/>
                </a:solidFill>
              </a:rPr>
              <a:t>Mise en situation : classe Candidat</a:t>
            </a:r>
          </a:p>
        </p:txBody>
      </p:sp>
      <p:pic>
        <p:nvPicPr>
          <p:cNvPr id="17" name="Image 16">
            <a:extLst>
              <a:ext uri="{FF2B5EF4-FFF2-40B4-BE49-F238E27FC236}">
                <a16:creationId xmlns:a16="http://schemas.microsoft.com/office/drawing/2014/main" id="{4E97CDDF-72AD-4E89-A604-D4A81C042F7E}"/>
              </a:ext>
            </a:extLst>
          </p:cNvPr>
          <p:cNvPicPr>
            <a:picLocks noChangeAspect="1"/>
          </p:cNvPicPr>
          <p:nvPr/>
        </p:nvPicPr>
        <p:blipFill>
          <a:blip r:embed="rId5"/>
          <a:stretch>
            <a:fillRect/>
          </a:stretch>
        </p:blipFill>
        <p:spPr>
          <a:xfrm>
            <a:off x="1326157" y="2177170"/>
            <a:ext cx="7029450" cy="4562677"/>
          </a:xfrm>
          <a:prstGeom prst="rect">
            <a:avLst/>
          </a:prstGeom>
        </p:spPr>
      </p:pic>
      <p:pic>
        <p:nvPicPr>
          <p:cNvPr id="3" name="Audio 2">
            <a:hlinkClick r:id="" action="ppaction://media"/>
            <a:extLst>
              <a:ext uri="{FF2B5EF4-FFF2-40B4-BE49-F238E27FC236}">
                <a16:creationId xmlns:a16="http://schemas.microsoft.com/office/drawing/2014/main" id="{D6941BF4-04AA-BDAC-71E1-CF1BBDA14EE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181864838"/>
      </p:ext>
    </p:extLst>
  </p:cSld>
  <p:clrMapOvr>
    <a:masterClrMapping/>
  </p:clrMapOvr>
  <mc:AlternateContent xmlns:mc="http://schemas.openxmlformats.org/markup-compatibility/2006" xmlns:p14="http://schemas.microsoft.com/office/powerpoint/2010/main">
    <mc:Choice Requires="p14">
      <p:transition spd="slow" p14:dur="2000" advTm="31916"/>
    </mc:Choice>
    <mc:Fallback xmlns="">
      <p:transition spd="slow" advTm="31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1550</TotalTime>
  <Words>2014</Words>
  <Application>Microsoft Office PowerPoint</Application>
  <PresentationFormat>Grand écran</PresentationFormat>
  <Paragraphs>279</Paragraphs>
  <Slides>33</Slides>
  <Notes>33</Notes>
  <HiddenSlides>0</HiddenSlides>
  <MMClips>33</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33</vt:i4>
      </vt:variant>
    </vt:vector>
  </HeadingPairs>
  <TitlesOfParts>
    <vt:vector size="38" baseType="lpstr">
      <vt:lpstr>Arial</vt:lpstr>
      <vt:lpstr>Calibri</vt:lpstr>
      <vt:lpstr>Calibri Light</vt:lpstr>
      <vt:lpstr>Courier New</vt:lpstr>
      <vt:lpstr>Thème Office</vt:lpstr>
      <vt:lpstr>Les tableaux à 1 dimension</vt:lpstr>
      <vt:lpstr>Exemples</vt:lpstr>
      <vt:lpstr>Exemples</vt:lpstr>
      <vt:lpstr>Exemples</vt:lpstr>
      <vt:lpstr>Mise en situation : classe Candidat</vt:lpstr>
      <vt:lpstr>Mise en situation : classe Candidat</vt:lpstr>
      <vt:lpstr>Mise en situation : classe Candidat</vt:lpstr>
      <vt:lpstr>Mise en situation : classe Candidat</vt:lpstr>
      <vt:lpstr>Mise en situation : classe Candidat</vt:lpstr>
      <vt:lpstr>Les tableaux en Java</vt:lpstr>
      <vt:lpstr>Les tableaux en Java</vt:lpstr>
      <vt:lpstr>Les tableaux en Java</vt:lpstr>
      <vt:lpstr>Les tableaux en Java</vt:lpstr>
      <vt:lpstr>Les tableaux en Java</vt:lpstr>
      <vt:lpstr>Les tableaux en Java</vt:lpstr>
      <vt:lpstr>Les tableaux en Java</vt:lpstr>
      <vt:lpstr>Les tableaux en Java</vt:lpstr>
      <vt:lpstr>Les tableaux en Java</vt:lpstr>
      <vt:lpstr>Les tableaux en Java</vt:lpstr>
      <vt:lpstr>Les tableaux en Java</vt:lpstr>
      <vt:lpstr>Les tableaux en Java</vt:lpstr>
      <vt:lpstr>Les tableaux en Java</vt:lpstr>
      <vt:lpstr>Parcours de table</vt:lpstr>
      <vt:lpstr>Parcours de table</vt:lpstr>
      <vt:lpstr>Parcours de table</vt:lpstr>
      <vt:lpstr>Sortie prématurée du parcours</vt:lpstr>
      <vt:lpstr>Sortie prématurée du parcours</vt:lpstr>
      <vt:lpstr>Sortie prématurée du parcours</vt:lpstr>
      <vt:lpstr>Sortie prématurée du parcours</vt:lpstr>
      <vt:lpstr>Sortie prématurée du parcours</vt:lpstr>
      <vt:lpstr>Sortie prématurée du parcours</vt:lpstr>
      <vt:lpstr>Sortie prématurée du parcours</vt:lpstr>
      <vt:lpstr>Sortie prématurée du parcours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Annick Dupont</dc:creator>
  <cp:lastModifiedBy>Annick Dupont</cp:lastModifiedBy>
  <cp:revision>165</cp:revision>
  <dcterms:created xsi:type="dcterms:W3CDTF">2021-09-12T13:33:57Z</dcterms:created>
  <dcterms:modified xsi:type="dcterms:W3CDTF">2022-10-23T09:10:53Z</dcterms:modified>
</cp:coreProperties>
</file>

<file path=docProps/thumbnail.jpeg>
</file>